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110" autoAdjust="0"/>
    <p:restoredTop sz="94600" autoAdjust="0"/>
  </p:normalViewPr>
  <p:slideViewPr>
    <p:cSldViewPr>
      <p:cViewPr varScale="1">
        <p:scale>
          <a:sx n="86" d="100"/>
          <a:sy n="86" d="100"/>
        </p:scale>
        <p:origin x="-1158" y="-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jednotky.cz/delka/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://www.jednotky.cz/hmotnost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.wikipedia.org/wiki/Soustava_SI" TargetMode="External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8.png"/><Relationship Id="rId21" Type="http://schemas.openxmlformats.org/officeDocument/2006/relationships/image" Target="../media/image26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5" Type="http://schemas.openxmlformats.org/officeDocument/2006/relationships/image" Target="../media/image30.pn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24" Type="http://schemas.openxmlformats.org/officeDocument/2006/relationships/image" Target="../media/image29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23" Type="http://schemas.openxmlformats.org/officeDocument/2006/relationships/image" Target="../media/image28.png"/><Relationship Id="rId10" Type="http://schemas.openxmlformats.org/officeDocument/2006/relationships/image" Target="../media/image15.png"/><Relationship Id="rId19" Type="http://schemas.openxmlformats.org/officeDocument/2006/relationships/image" Target="../media/image24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Relationship Id="rId22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png"/><Relationship Id="rId18" Type="http://schemas.openxmlformats.org/officeDocument/2006/relationships/image" Target="../media/image57.png"/><Relationship Id="rId26" Type="http://schemas.openxmlformats.org/officeDocument/2006/relationships/image" Target="../media/image65.png"/><Relationship Id="rId3" Type="http://schemas.openxmlformats.org/officeDocument/2006/relationships/image" Target="../media/image42.png"/><Relationship Id="rId21" Type="http://schemas.openxmlformats.org/officeDocument/2006/relationships/image" Target="../media/image60.png"/><Relationship Id="rId34" Type="http://schemas.openxmlformats.org/officeDocument/2006/relationships/image" Target="../media/image73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17" Type="http://schemas.openxmlformats.org/officeDocument/2006/relationships/image" Target="../media/image56.png"/><Relationship Id="rId25" Type="http://schemas.openxmlformats.org/officeDocument/2006/relationships/image" Target="../media/image64.png"/><Relationship Id="rId33" Type="http://schemas.openxmlformats.org/officeDocument/2006/relationships/image" Target="../media/image72.png"/><Relationship Id="rId2" Type="http://schemas.openxmlformats.org/officeDocument/2006/relationships/image" Target="../media/image41.png"/><Relationship Id="rId16" Type="http://schemas.openxmlformats.org/officeDocument/2006/relationships/image" Target="../media/image55.png"/><Relationship Id="rId20" Type="http://schemas.openxmlformats.org/officeDocument/2006/relationships/image" Target="../media/image59.png"/><Relationship Id="rId29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24" Type="http://schemas.openxmlformats.org/officeDocument/2006/relationships/image" Target="../media/image63.png"/><Relationship Id="rId32" Type="http://schemas.openxmlformats.org/officeDocument/2006/relationships/image" Target="../media/image71.png"/><Relationship Id="rId5" Type="http://schemas.openxmlformats.org/officeDocument/2006/relationships/image" Target="../media/image44.png"/><Relationship Id="rId15" Type="http://schemas.openxmlformats.org/officeDocument/2006/relationships/image" Target="../media/image54.png"/><Relationship Id="rId23" Type="http://schemas.openxmlformats.org/officeDocument/2006/relationships/image" Target="../media/image62.png"/><Relationship Id="rId28" Type="http://schemas.openxmlformats.org/officeDocument/2006/relationships/image" Target="../media/image67.png"/><Relationship Id="rId36" Type="http://schemas.openxmlformats.org/officeDocument/2006/relationships/image" Target="../media/image75.png"/><Relationship Id="rId10" Type="http://schemas.openxmlformats.org/officeDocument/2006/relationships/image" Target="../media/image49.png"/><Relationship Id="rId19" Type="http://schemas.openxmlformats.org/officeDocument/2006/relationships/image" Target="../media/image58.png"/><Relationship Id="rId31" Type="http://schemas.openxmlformats.org/officeDocument/2006/relationships/image" Target="../media/image70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Relationship Id="rId14" Type="http://schemas.openxmlformats.org/officeDocument/2006/relationships/image" Target="../media/image53.png"/><Relationship Id="rId22" Type="http://schemas.openxmlformats.org/officeDocument/2006/relationships/image" Target="../media/image61.png"/><Relationship Id="rId27" Type="http://schemas.openxmlformats.org/officeDocument/2006/relationships/image" Target="../media/image66.png"/><Relationship Id="rId30" Type="http://schemas.openxmlformats.org/officeDocument/2006/relationships/image" Target="../media/image69.png"/><Relationship Id="rId35" Type="http://schemas.openxmlformats.org/officeDocument/2006/relationships/image" Target="../media/image7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Převody jednotek hmotnosti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6.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Jednotky hmotnosti</a:t>
            </a:r>
            <a:br>
              <a:rPr lang="cs-CZ" dirty="0" smtClean="0"/>
            </a:br>
            <a:r>
              <a:rPr lang="cs-CZ" sz="3200" dirty="0" smtClean="0"/>
              <a:t>a vztahy mezi nimi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07654"/>
            <a:ext cx="4067944" cy="378043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Základní jednotka hmotnosti: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8460000" y="2835001"/>
                <a:ext cx="72008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000" b="1" i="0" dirty="0" smtClean="0">
                        <a:solidFill>
                          <a:srgbClr val="FF0000"/>
                        </a:solidFill>
                        <a:latin typeface="Cambria Math"/>
                        <a:cs typeface="Arial" pitchFamily="34" charset="0"/>
                      </a:rPr>
                      <m:t>𝐭</m:t>
                    </m:r>
                  </m:oMath>
                </a14:m>
                <a:r>
                  <a:rPr lang="cs-CZ" sz="20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 </a:t>
                </a:r>
                <a:endParaRPr lang="cs-CZ" sz="20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0000" y="3780000"/>
                <a:ext cx="720080" cy="40709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ovéPole 12"/>
          <p:cNvSpPr txBox="1"/>
          <p:nvPr/>
        </p:nvSpPr>
        <p:spPr>
          <a:xfrm>
            <a:off x="7200000" y="1707654"/>
            <a:ext cx="1299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značíme 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4320000" y="1707654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kilogram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-108520" y="2859782"/>
            <a:ext cx="3816424" cy="378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b="1" dirty="0" smtClean="0">
                <a:latin typeface="Arial" pitchFamily="34" charset="0"/>
                <a:cs typeface="Arial" pitchFamily="34" charset="0"/>
              </a:rPr>
              <a:t>Odvozené jednotky hmotnosti:</a:t>
            </a:r>
            <a:endParaRPr lang="cs-CZ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3275856" y="2835000"/>
            <a:ext cx="1296144" cy="378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větší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4320000" y="3969000"/>
            <a:ext cx="2628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gram 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7200000" y="2835000"/>
            <a:ext cx="1299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značíme 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8460000" y="1707654"/>
                <a:ext cx="61236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000" b="1" i="0" dirty="0" smtClean="0">
                        <a:solidFill>
                          <a:srgbClr val="FF0000"/>
                        </a:solidFill>
                        <a:latin typeface="Cambria Math"/>
                        <a:cs typeface="Arial" pitchFamily="34" charset="0"/>
                      </a:rPr>
                      <m:t>𝐤𝐠</m:t>
                    </m:r>
                  </m:oMath>
                </a14:m>
                <a:r>
                  <a:rPr lang="cs-CZ" sz="20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 </a:t>
                </a:r>
                <a:endParaRPr lang="cs-CZ" sz="20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0000" y="1707654"/>
                <a:ext cx="612360" cy="400110"/>
              </a:xfrm>
              <a:prstGeom prst="rect">
                <a:avLst/>
              </a:prstGeom>
              <a:blipFill rotWithShape="1">
                <a:blip r:embed="rId3"/>
                <a:stretch>
                  <a:fillRect l="-5000" b="-1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3275856" y="3591000"/>
            <a:ext cx="1296144" cy="378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menší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4320000" y="4347000"/>
            <a:ext cx="2628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miligram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4320000" y="4725000"/>
            <a:ext cx="2628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(mikrogram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4320000" y="2835000"/>
            <a:ext cx="2628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tuna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7200000" y="3969000"/>
            <a:ext cx="1299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značíme 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7200000" y="4347000"/>
            <a:ext cx="1299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značíme 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7200000" y="4725000"/>
            <a:ext cx="1299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značíme 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8460000" y="3969001"/>
                <a:ext cx="72008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000" b="1" i="0" dirty="0" smtClean="0">
                        <a:solidFill>
                          <a:srgbClr val="FF0000"/>
                        </a:solidFill>
                        <a:latin typeface="Cambria Math"/>
                        <a:cs typeface="Arial" pitchFamily="34" charset="0"/>
                      </a:rPr>
                      <m:t>𝐠</m:t>
                    </m:r>
                  </m:oMath>
                </a14:m>
                <a:r>
                  <a:rPr lang="cs-CZ" sz="20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 </a:t>
                </a:r>
                <a:endParaRPr lang="cs-CZ" sz="20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0000" y="5292000"/>
                <a:ext cx="720080" cy="407099"/>
              </a:xfrm>
              <a:prstGeom prst="rect">
                <a:avLst/>
              </a:prstGeom>
              <a:blipFill rotWithShape="1">
                <a:blip r:embed="rId4"/>
                <a:stretch>
                  <a:fillRect l="-847" b="-895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8460000" y="4347001"/>
                <a:ext cx="72008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000" b="1" i="0" dirty="0" smtClean="0">
                        <a:solidFill>
                          <a:srgbClr val="FF0000"/>
                        </a:solidFill>
                        <a:latin typeface="Cambria Math"/>
                        <a:cs typeface="Arial" pitchFamily="34" charset="0"/>
                      </a:rPr>
                      <m:t>𝐦𝐠</m:t>
                    </m:r>
                  </m:oMath>
                </a14:m>
                <a:r>
                  <a:rPr lang="cs-CZ" sz="20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0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0000" y="5796000"/>
                <a:ext cx="720080" cy="407099"/>
              </a:xfrm>
              <a:prstGeom prst="rect">
                <a:avLst/>
              </a:prstGeom>
              <a:blipFill rotWithShape="1">
                <a:blip r:embed="rId5"/>
                <a:stretch>
                  <a:fillRect l="-847" b="-895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ovéPole 29"/>
          <p:cNvSpPr txBox="1"/>
          <p:nvPr/>
        </p:nvSpPr>
        <p:spPr>
          <a:xfrm>
            <a:off x="8460000" y="4725001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Symbol" pitchFamily="18" charset="2"/>
                <a:cs typeface="Arial" pitchFamily="34" charset="0"/>
              </a:rPr>
              <a:t>m</a:t>
            </a:r>
            <a:r>
              <a:rPr lang="cs-CZ" sz="20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rial" pitchFamily="34" charset="0"/>
              </a:rPr>
              <a:t>g)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107504" y="2229945"/>
            <a:ext cx="24839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Co je to kilogram?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440000" y="1347614"/>
            <a:ext cx="1691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  <a:hlinkClick r:id="rId6"/>
              </a:rPr>
              <a:t>Jednotky SI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251880" y="4740041"/>
            <a:ext cx="3636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hlinkClick r:id="rId7"/>
              </a:rPr>
              <a:t>Další jednotky hmotnosti </a:t>
            </a:r>
            <a:r>
              <a:rPr lang="cs-CZ" sz="2000" b="1" dirty="0" smtClean="0">
                <a:hlinkClick r:id="rId8"/>
              </a:rPr>
              <a:t> </a:t>
            </a:r>
            <a:endParaRPr lang="cs-CZ" sz="20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4320000" y="1347614"/>
            <a:ext cx="4698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hmotnost patří k základním veličinám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Obdélník 32"/>
          <p:cNvSpPr/>
          <p:nvPr/>
        </p:nvSpPr>
        <p:spPr>
          <a:xfrm>
            <a:off x="3240360" y="2067694"/>
            <a:ext cx="59036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/>
              <a:t>Podle </a:t>
            </a:r>
            <a:r>
              <a:rPr lang="cs-CZ" sz="1600" b="1" dirty="0" smtClean="0"/>
              <a:t>soustavy SI je </a:t>
            </a:r>
            <a:r>
              <a:rPr lang="cs-CZ" sz="1600" b="1" dirty="0"/>
              <a:t>kilogram definován jako </a:t>
            </a:r>
            <a:r>
              <a:rPr lang="cs-CZ" sz="1600" b="1" dirty="0" smtClean="0"/>
              <a:t>hmotnost mezinárodního prototypu kilogramu </a:t>
            </a:r>
            <a:r>
              <a:rPr lang="cs-CZ" sz="1600" b="1" dirty="0"/>
              <a:t>uloženého </a:t>
            </a:r>
            <a:r>
              <a:rPr lang="cs-CZ" sz="1600" b="1" dirty="0" smtClean="0"/>
              <a:t/>
            </a:r>
            <a:br>
              <a:rPr lang="cs-CZ" sz="1600" b="1" dirty="0" smtClean="0"/>
            </a:br>
            <a:r>
              <a:rPr lang="cs-CZ" sz="1600" b="1" dirty="0" smtClean="0"/>
              <a:t>u Mezinárodního úřadu pro míry a váhy v </a:t>
            </a:r>
            <a:r>
              <a:rPr lang="cs-CZ" sz="1600" b="1" dirty="0" err="1" smtClean="0"/>
              <a:t>Sévres</a:t>
            </a:r>
            <a:r>
              <a:rPr lang="cs-CZ" sz="1600" b="1" dirty="0" smtClean="0"/>
              <a:t> (Francie).</a:t>
            </a:r>
            <a:endParaRPr lang="cs-CZ" sz="16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8460000" y="3213001"/>
                <a:ext cx="72008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000" b="1" i="0" dirty="0" smtClean="0">
                        <a:solidFill>
                          <a:srgbClr val="FF0000"/>
                        </a:solidFill>
                        <a:latin typeface="Cambria Math"/>
                        <a:cs typeface="Arial" pitchFamily="34" charset="0"/>
                      </a:rPr>
                      <m:t>𝐪</m:t>
                    </m:r>
                  </m:oMath>
                </a14:m>
                <a:r>
                  <a:rPr lang="cs-CZ" sz="20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0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0000" y="4284000"/>
                <a:ext cx="720080" cy="407099"/>
              </a:xfrm>
              <a:prstGeom prst="rect">
                <a:avLst/>
              </a:prstGeom>
              <a:blipFill rotWithShape="1">
                <a:blip r:embed="rId9"/>
                <a:stretch>
                  <a:fillRect l="-847" b="-895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ovéPole 34"/>
          <p:cNvSpPr txBox="1"/>
          <p:nvPr/>
        </p:nvSpPr>
        <p:spPr>
          <a:xfrm>
            <a:off x="7200000" y="3213000"/>
            <a:ext cx="1299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značíme 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4320000" y="3213000"/>
            <a:ext cx="2628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etrický cent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8460000" y="3591001"/>
                <a:ext cx="72008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000" b="1" i="0" dirty="0" smtClean="0">
                        <a:solidFill>
                          <a:srgbClr val="FF0000"/>
                        </a:solidFill>
                        <a:latin typeface="Cambria Math"/>
                        <a:cs typeface="Arial" pitchFamily="34" charset="0"/>
                      </a:rPr>
                      <m:t>𝐝𝐤𝐠</m:t>
                    </m:r>
                  </m:oMath>
                </a14:m>
                <a:r>
                  <a:rPr lang="cs-CZ" sz="20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 </a:t>
                </a:r>
                <a:endParaRPr lang="cs-CZ" sz="20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0000" y="4788000"/>
                <a:ext cx="720080" cy="407099"/>
              </a:xfrm>
              <a:prstGeom prst="rect">
                <a:avLst/>
              </a:prstGeom>
              <a:blipFill rotWithShape="1">
                <a:blip r:embed="rId10"/>
                <a:stretch>
                  <a:fillRect l="-4237" b="-1492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ovéPole 37"/>
          <p:cNvSpPr txBox="1"/>
          <p:nvPr/>
        </p:nvSpPr>
        <p:spPr>
          <a:xfrm>
            <a:off x="7200000" y="3591000"/>
            <a:ext cx="1299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značíme 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ovéPole 38"/>
          <p:cNvSpPr txBox="1"/>
          <p:nvPr/>
        </p:nvSpPr>
        <p:spPr>
          <a:xfrm>
            <a:off x="4283968" y="3591000"/>
            <a:ext cx="2628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dekagram</a:t>
            </a: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5" grpId="0"/>
      <p:bldP spid="13" grpId="0"/>
      <p:bldP spid="14" grpId="0"/>
      <p:bldP spid="15" grpId="0"/>
      <p:bldP spid="16" grpId="0"/>
      <p:bldP spid="17" grpId="0"/>
      <p:bldP spid="18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7" grpId="0"/>
      <p:bldP spid="1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Jednotky hmotnosti</a:t>
            </a:r>
            <a:br>
              <a:rPr lang="cs-CZ" dirty="0" smtClean="0"/>
            </a:br>
            <a:r>
              <a:rPr lang="cs-CZ" sz="3200" dirty="0" smtClean="0"/>
              <a:t>a vztahy mezi nimi</a:t>
            </a:r>
            <a:endParaRPr lang="cs-CZ" sz="3200" dirty="0"/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1187624" y="2268000"/>
            <a:ext cx="1547664" cy="378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1800" b="1" dirty="0" smtClean="0">
                <a:latin typeface="Arial" pitchFamily="34" charset="0"/>
                <a:cs typeface="Arial" pitchFamily="34" charset="0"/>
              </a:rPr>
              <a:t>kilogram</a:t>
            </a:r>
            <a:endParaRPr lang="cs-CZ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3059832" y="2268000"/>
            <a:ext cx="1547664" cy="276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1800" b="1" dirty="0" smtClean="0">
                <a:latin typeface="Arial" pitchFamily="34" charset="0"/>
                <a:cs typeface="Arial" pitchFamily="34" charset="0"/>
              </a:rPr>
              <a:t>dekagram</a:t>
            </a:r>
            <a:endParaRPr lang="cs-CZ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"/>
          <p:cNvSpPr txBox="1">
            <a:spLocks noChangeArrowheads="1"/>
          </p:cNvSpPr>
          <p:nvPr/>
        </p:nvSpPr>
        <p:spPr bwMode="auto">
          <a:xfrm>
            <a:off x="5004048" y="2268000"/>
            <a:ext cx="1547664" cy="276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1800" b="1" dirty="0" smtClean="0">
                <a:latin typeface="Arial" pitchFamily="34" charset="0"/>
                <a:cs typeface="Arial" pitchFamily="34" charset="0"/>
              </a:rPr>
              <a:t>gram</a:t>
            </a:r>
            <a:endParaRPr lang="cs-CZ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"/>
          <p:cNvSpPr txBox="1">
            <a:spLocks noChangeArrowheads="1"/>
          </p:cNvSpPr>
          <p:nvPr/>
        </p:nvSpPr>
        <p:spPr bwMode="auto">
          <a:xfrm>
            <a:off x="6876256" y="2268000"/>
            <a:ext cx="1476536" cy="28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1800" b="1" dirty="0" smtClean="0">
                <a:latin typeface="Arial" pitchFamily="34" charset="0"/>
                <a:cs typeface="Arial" pitchFamily="34" charset="0"/>
              </a:rPr>
              <a:t>miligram</a:t>
            </a:r>
            <a:endParaRPr lang="cs-CZ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Zahnutá šipka dolů 36"/>
          <p:cNvSpPr/>
          <p:nvPr/>
        </p:nvSpPr>
        <p:spPr bwMode="auto">
          <a:xfrm>
            <a:off x="1836432" y="1890000"/>
            <a:ext cx="1872208" cy="290328"/>
          </a:xfrm>
          <a:prstGeom prst="curvedDownArrow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8" name="Zahnutá šipka dolů 37"/>
          <p:cNvSpPr/>
          <p:nvPr/>
        </p:nvSpPr>
        <p:spPr bwMode="auto">
          <a:xfrm>
            <a:off x="3816432" y="1890000"/>
            <a:ext cx="1872208" cy="290328"/>
          </a:xfrm>
          <a:prstGeom prst="curvedDownArrow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9" name="Zahnutá šipka dolů 38"/>
          <p:cNvSpPr/>
          <p:nvPr/>
        </p:nvSpPr>
        <p:spPr bwMode="auto">
          <a:xfrm>
            <a:off x="5796432" y="1890000"/>
            <a:ext cx="1872208" cy="290328"/>
          </a:xfrm>
          <a:prstGeom prst="curvedDownArrow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1" name="Zahnutá šipka dolů 40"/>
          <p:cNvSpPr/>
          <p:nvPr/>
        </p:nvSpPr>
        <p:spPr bwMode="auto">
          <a:xfrm rot="10800000">
            <a:off x="5796432" y="2676209"/>
            <a:ext cx="1872208" cy="290328"/>
          </a:xfrm>
          <a:prstGeom prst="curvedDownArrow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2" name="Zahnutá šipka dolů 41"/>
          <p:cNvSpPr/>
          <p:nvPr/>
        </p:nvSpPr>
        <p:spPr bwMode="auto">
          <a:xfrm rot="10800000">
            <a:off x="3816432" y="2676209"/>
            <a:ext cx="1872208" cy="290328"/>
          </a:xfrm>
          <a:prstGeom prst="curvedDownArrow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4" name="Zahnutá šipka dolů 43"/>
          <p:cNvSpPr/>
          <p:nvPr/>
        </p:nvSpPr>
        <p:spPr bwMode="auto">
          <a:xfrm rot="10800000">
            <a:off x="1836432" y="2676209"/>
            <a:ext cx="1872208" cy="290328"/>
          </a:xfrm>
          <a:prstGeom prst="curvedDownArrow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6" name="Zahnutá šipka dolů 45"/>
          <p:cNvSpPr/>
          <p:nvPr/>
        </p:nvSpPr>
        <p:spPr bwMode="auto">
          <a:xfrm rot="10800000">
            <a:off x="1741357" y="2677349"/>
            <a:ext cx="3977520" cy="607244"/>
          </a:xfrm>
          <a:prstGeom prst="curvedDownArrow">
            <a:avLst/>
          </a:prstGeom>
          <a:solidFill>
            <a:srgbClr val="FF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1" name="Zahnutá šipka dolů 50"/>
          <p:cNvSpPr/>
          <p:nvPr/>
        </p:nvSpPr>
        <p:spPr bwMode="auto">
          <a:xfrm rot="10800000">
            <a:off x="3721794" y="2677350"/>
            <a:ext cx="3977520" cy="607244"/>
          </a:xfrm>
          <a:prstGeom prst="curvedDownArrow">
            <a:avLst/>
          </a:prstGeom>
          <a:solidFill>
            <a:srgbClr val="FF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2" name="Zahnutá šipka dolů 51"/>
          <p:cNvSpPr/>
          <p:nvPr/>
        </p:nvSpPr>
        <p:spPr bwMode="auto">
          <a:xfrm>
            <a:off x="1827672" y="1329612"/>
            <a:ext cx="5932271" cy="866508"/>
          </a:xfrm>
          <a:prstGeom prst="curvedDownArrow">
            <a:avLst/>
          </a:prstGeom>
          <a:solidFill>
            <a:schemeClr val="tx2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3" name="Zahnutá šipka dolů 52"/>
          <p:cNvSpPr/>
          <p:nvPr/>
        </p:nvSpPr>
        <p:spPr bwMode="auto">
          <a:xfrm>
            <a:off x="3782423" y="1573084"/>
            <a:ext cx="3977520" cy="607244"/>
          </a:xfrm>
          <a:prstGeom prst="curvedDownArrow">
            <a:avLst/>
          </a:prstGeom>
          <a:solidFill>
            <a:srgbClr val="FF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4" name="Zahnutá šipka dolů 53"/>
          <p:cNvSpPr/>
          <p:nvPr/>
        </p:nvSpPr>
        <p:spPr bwMode="auto">
          <a:xfrm>
            <a:off x="1836432" y="1599642"/>
            <a:ext cx="3977520" cy="607244"/>
          </a:xfrm>
          <a:prstGeom prst="curvedDownArrow">
            <a:avLst/>
          </a:prstGeom>
          <a:solidFill>
            <a:srgbClr val="FF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5" name="Zahnutá šipka dolů 54"/>
          <p:cNvSpPr/>
          <p:nvPr/>
        </p:nvSpPr>
        <p:spPr bwMode="auto">
          <a:xfrm rot="10800000">
            <a:off x="1584175" y="2677349"/>
            <a:ext cx="6084464" cy="866508"/>
          </a:xfrm>
          <a:prstGeom prst="curvedDownArrow">
            <a:avLst/>
          </a:prstGeom>
          <a:solidFill>
            <a:schemeClr val="tx2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6372200" y="2672020"/>
            <a:ext cx="936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:</a:t>
            </a:r>
            <a:r>
              <a:rPr lang="cs-CZ" b="1" dirty="0" smtClean="0"/>
              <a:t>1 000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4516572" y="2638402"/>
            <a:ext cx="69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:</a:t>
            </a:r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6300192" y="1939346"/>
            <a:ext cx="972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·1 000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4505774" y="1938719"/>
            <a:ext cx="703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·10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2447256" y="1939346"/>
            <a:ext cx="720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·100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2484504" y="2672020"/>
            <a:ext cx="739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:</a:t>
            </a:r>
            <a:r>
              <a:rPr lang="cs-CZ" b="1" dirty="0" smtClean="0"/>
              <a:t>100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3194229" y="2925827"/>
            <a:ext cx="985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:</a:t>
            </a:r>
            <a:r>
              <a:rPr lang="cs-CZ" b="1" dirty="0" smtClean="0">
                <a:solidFill>
                  <a:srgbClr val="FF0000"/>
                </a:solidFill>
              </a:rPr>
              <a:t>1 000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65" name="TextovéPole 64"/>
          <p:cNvSpPr txBox="1"/>
          <p:nvPr/>
        </p:nvSpPr>
        <p:spPr>
          <a:xfrm>
            <a:off x="5400600" y="2922751"/>
            <a:ext cx="1074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:10 000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66" name="TextovéPole 65"/>
          <p:cNvSpPr txBox="1"/>
          <p:nvPr/>
        </p:nvSpPr>
        <p:spPr>
          <a:xfrm>
            <a:off x="5328592" y="1620064"/>
            <a:ext cx="1146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·10 000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3167912" y="1661720"/>
            <a:ext cx="989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·1 000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3966334" y="1350123"/>
            <a:ext cx="1362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tx2"/>
                </a:solidFill>
              </a:rPr>
              <a:t>·1 000 000</a:t>
            </a:r>
            <a:endParaRPr lang="cs-CZ" b="1" dirty="0">
              <a:solidFill>
                <a:schemeClr val="tx2"/>
              </a:solidFill>
            </a:endParaRPr>
          </a:p>
        </p:txBody>
      </p:sp>
      <p:sp>
        <p:nvSpPr>
          <p:cNvPr id="69" name="TextovéPole 68"/>
          <p:cNvSpPr txBox="1"/>
          <p:nvPr/>
        </p:nvSpPr>
        <p:spPr>
          <a:xfrm>
            <a:off x="4120964" y="3243136"/>
            <a:ext cx="1423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tx2"/>
                </a:solidFill>
              </a:rPr>
              <a:t>:1 000 000</a:t>
            </a:r>
            <a:endParaRPr lang="cs-CZ" b="1" dirty="0">
              <a:solidFill>
                <a:schemeClr val="tx2"/>
              </a:solidFill>
            </a:endParaRPr>
          </a:p>
        </p:txBody>
      </p:sp>
      <p:sp>
        <p:nvSpPr>
          <p:cNvPr id="72" name="TextovéPole 71"/>
          <p:cNvSpPr txBox="1"/>
          <p:nvPr/>
        </p:nvSpPr>
        <p:spPr>
          <a:xfrm>
            <a:off x="853832" y="3915000"/>
            <a:ext cx="765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5 600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ovéPole 73"/>
              <p:cNvSpPr txBox="1"/>
              <p:nvPr/>
            </p:nvSpPr>
            <p:spPr>
              <a:xfrm>
                <a:off x="0" y="3915000"/>
                <a:ext cx="10780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56 </a:t>
                </a:r>
                <a14:m>
                  <m:oMath xmlns:m="http://schemas.openxmlformats.org/officeDocument/2006/math">
                    <m:r>
                      <a:rPr lang="cs-CZ" b="1" i="0" dirty="0" smtClean="0">
                        <a:latin typeface="Cambria Math"/>
                      </a:rPr>
                      <m:t>𝐤𝐠</m:t>
                    </m:r>
                  </m:oMath>
                </a14:m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220000"/>
                <a:ext cx="1078078" cy="375552"/>
              </a:xfrm>
              <a:prstGeom prst="rect">
                <a:avLst/>
              </a:prstGeom>
              <a:blipFill rotWithShape="1">
                <a:blip r:embed="rId2"/>
                <a:stretch>
                  <a:fillRect l="-4520" t="-8065" b="-225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ovéPole 74"/>
              <p:cNvSpPr txBox="1"/>
              <p:nvPr/>
            </p:nvSpPr>
            <p:spPr>
              <a:xfrm>
                <a:off x="1412498" y="3915000"/>
                <a:ext cx="63922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0" dirty="0" smtClean="0">
                          <a:latin typeface="Cambria Math"/>
                        </a:rPr>
                        <m:t>𝐝𝐤𝐠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2497" y="5220000"/>
                <a:ext cx="639223" cy="375552"/>
              </a:xfrm>
              <a:prstGeom prst="rect">
                <a:avLst/>
              </a:prstGeom>
              <a:blipFill rotWithShape="1">
                <a:blip r:embed="rId3"/>
                <a:stretch>
                  <a:fillRect b="-1290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ovéPole 76"/>
              <p:cNvSpPr txBox="1"/>
              <p:nvPr/>
            </p:nvSpPr>
            <p:spPr>
              <a:xfrm>
                <a:off x="0" y="4212000"/>
                <a:ext cx="13577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8,25 </a:t>
                </a:r>
                <a14:m>
                  <m:oMath xmlns:m="http://schemas.openxmlformats.org/officeDocument/2006/math">
                    <m:r>
                      <a:rPr lang="cs-CZ" b="1" i="0" dirty="0" smtClean="0">
                        <a:latin typeface="Cambria Math"/>
                      </a:rPr>
                      <m:t>𝐝𝐤𝐠</m:t>
                    </m:r>
                  </m:oMath>
                </a14:m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16000"/>
                <a:ext cx="1357736" cy="375552"/>
              </a:xfrm>
              <a:prstGeom prst="rect">
                <a:avLst/>
              </a:prstGeom>
              <a:blipFill rotWithShape="1">
                <a:blip r:embed="rId4"/>
                <a:stretch>
                  <a:fillRect l="-3587" t="-8065" b="-225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ovéPole 77"/>
              <p:cNvSpPr txBox="1"/>
              <p:nvPr/>
            </p:nvSpPr>
            <p:spPr>
              <a:xfrm>
                <a:off x="1731797" y="4212000"/>
                <a:ext cx="4639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dirty="0" smtClean="0">
                          <a:latin typeface="Cambria Math"/>
                        </a:rPr>
                        <m:t>𝐠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8" name="TextovéPol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1797" y="5616000"/>
                <a:ext cx="463939" cy="375552"/>
              </a:xfrm>
              <a:prstGeom prst="rect">
                <a:avLst/>
              </a:prstGeom>
              <a:blipFill rotWithShape="1">
                <a:blip r:embed="rId5"/>
                <a:stretch>
                  <a:fillRect b="-483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9" name="TextovéPole 78"/>
          <p:cNvSpPr txBox="1"/>
          <p:nvPr/>
        </p:nvSpPr>
        <p:spPr>
          <a:xfrm>
            <a:off x="1230962" y="4212000"/>
            <a:ext cx="676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82,5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ovéPole 79"/>
              <p:cNvSpPr txBox="1"/>
              <p:nvPr/>
            </p:nvSpPr>
            <p:spPr>
              <a:xfrm>
                <a:off x="0" y="4509000"/>
                <a:ext cx="12309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0,6 </a:t>
                </a:r>
                <a14:m>
                  <m:oMath xmlns:m="http://schemas.openxmlformats.org/officeDocument/2006/math">
                    <m:r>
                      <a:rPr lang="cs-CZ" b="1" i="0" dirty="0" smtClean="0">
                        <a:latin typeface="Cambria Math"/>
                      </a:rPr>
                      <m:t>𝐠</m:t>
                    </m:r>
                  </m:oMath>
                </a14:m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012000"/>
                <a:ext cx="1230962" cy="375552"/>
              </a:xfrm>
              <a:prstGeom prst="rect">
                <a:avLst/>
              </a:prstGeom>
              <a:blipFill rotWithShape="1">
                <a:blip r:embed="rId6"/>
                <a:stretch>
                  <a:fillRect l="-3960" t="-8065" b="-225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ovéPole 80"/>
              <p:cNvSpPr txBox="1"/>
              <p:nvPr/>
            </p:nvSpPr>
            <p:spPr>
              <a:xfrm>
                <a:off x="1259633" y="4509000"/>
                <a:ext cx="63922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0" dirty="0" smtClean="0">
                          <a:latin typeface="Cambria Math"/>
                        </a:rPr>
                        <m:t>𝐦𝐠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6012000"/>
                <a:ext cx="639223" cy="375552"/>
              </a:xfrm>
              <a:prstGeom prst="rect">
                <a:avLst/>
              </a:prstGeom>
              <a:blipFill rotWithShape="1">
                <a:blip r:embed="rId7"/>
                <a:stretch>
                  <a:fillRect b="-645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2" name="TextovéPole 81"/>
          <p:cNvSpPr txBox="1"/>
          <p:nvPr/>
        </p:nvSpPr>
        <p:spPr>
          <a:xfrm>
            <a:off x="827585" y="4509000"/>
            <a:ext cx="584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600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ovéPole 82"/>
              <p:cNvSpPr txBox="1"/>
              <p:nvPr/>
            </p:nvSpPr>
            <p:spPr>
              <a:xfrm>
                <a:off x="0" y="4806000"/>
                <a:ext cx="11876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5,8 </a:t>
                </a:r>
                <a14:m>
                  <m:oMath xmlns:m="http://schemas.openxmlformats.org/officeDocument/2006/math">
                    <m:r>
                      <a:rPr lang="cs-CZ" b="1" i="0" dirty="0" smtClean="0">
                        <a:latin typeface="Cambria Math"/>
                      </a:rPr>
                      <m:t>𝐤𝐠</m:t>
                    </m:r>
                  </m:oMath>
                </a14:m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83" name="TextovéPole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408000"/>
                <a:ext cx="1187624" cy="375552"/>
              </a:xfrm>
              <a:prstGeom prst="rect">
                <a:avLst/>
              </a:prstGeom>
              <a:blipFill rotWithShape="1">
                <a:blip r:embed="rId8"/>
                <a:stretch>
                  <a:fillRect l="-4103" t="-8065" b="-225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ovéPole 83"/>
              <p:cNvSpPr txBox="1"/>
              <p:nvPr/>
            </p:nvSpPr>
            <p:spPr>
              <a:xfrm>
                <a:off x="1691681" y="4806000"/>
                <a:ext cx="63922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dirty="0" smtClean="0">
                          <a:latin typeface="Cambria Math"/>
                        </a:rPr>
                        <m:t>𝐠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4" name="TextovéPol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6408000"/>
                <a:ext cx="639223" cy="375552"/>
              </a:xfrm>
              <a:prstGeom prst="rect">
                <a:avLst/>
              </a:prstGeom>
              <a:blipFill rotWithShape="1">
                <a:blip r:embed="rId9"/>
                <a:stretch>
                  <a:fillRect b="-483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" name="TextovéPole 84"/>
          <p:cNvSpPr txBox="1"/>
          <p:nvPr/>
        </p:nvSpPr>
        <p:spPr>
          <a:xfrm>
            <a:off x="971601" y="4806000"/>
            <a:ext cx="856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5 800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ovéPole 85"/>
              <p:cNvSpPr txBox="1"/>
              <p:nvPr/>
            </p:nvSpPr>
            <p:spPr>
              <a:xfrm>
                <a:off x="3240001" y="3915000"/>
                <a:ext cx="14099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43,2 </a:t>
                </a:r>
                <a14:m>
                  <m:oMath xmlns:m="http://schemas.openxmlformats.org/officeDocument/2006/math">
                    <m:r>
                      <a:rPr lang="cs-CZ" b="1" i="0" dirty="0" smtClean="0">
                        <a:latin typeface="Cambria Math"/>
                      </a:rPr>
                      <m:t>𝐝𝐤𝐠</m:t>
                    </m:r>
                  </m:oMath>
                </a14:m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86" name="TextovéPole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0" y="5220000"/>
                <a:ext cx="1409901" cy="375552"/>
              </a:xfrm>
              <a:prstGeom prst="rect">
                <a:avLst/>
              </a:prstGeom>
              <a:blipFill rotWithShape="1">
                <a:blip r:embed="rId10"/>
                <a:stretch>
                  <a:fillRect l="-3448" t="-8065" b="-225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ovéPole 86"/>
              <p:cNvSpPr txBox="1"/>
              <p:nvPr/>
            </p:nvSpPr>
            <p:spPr>
              <a:xfrm>
                <a:off x="5444946" y="3915000"/>
                <a:ext cx="63922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dirty="0" smtClean="0">
                          <a:latin typeface="Cambria Math"/>
                        </a:rPr>
                        <m:t>𝐦𝐠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7" name="TextovéPole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4945" y="5220000"/>
                <a:ext cx="639223" cy="375552"/>
              </a:xfrm>
              <a:prstGeom prst="rect">
                <a:avLst/>
              </a:prstGeom>
              <a:blipFill rotWithShape="1">
                <a:blip r:embed="rId11"/>
                <a:stretch>
                  <a:fillRect b="-645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8" name="TextovéPole 87"/>
          <p:cNvSpPr txBox="1"/>
          <p:nvPr/>
        </p:nvSpPr>
        <p:spPr>
          <a:xfrm>
            <a:off x="4486224" y="3915000"/>
            <a:ext cx="1202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432 000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ovéPole 88"/>
              <p:cNvSpPr txBox="1"/>
              <p:nvPr/>
            </p:nvSpPr>
            <p:spPr>
              <a:xfrm>
                <a:off x="3240000" y="4212000"/>
                <a:ext cx="13342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2,83 </a:t>
                </a:r>
                <a14:m>
                  <m:oMath xmlns:m="http://schemas.openxmlformats.org/officeDocument/2006/math">
                    <m:r>
                      <a:rPr lang="cs-CZ" b="1" i="0" dirty="0" smtClean="0">
                        <a:latin typeface="Cambria Math"/>
                      </a:rPr>
                      <m:t>𝐤𝐠</m:t>
                    </m:r>
                  </m:oMath>
                </a14:m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89" name="TextovéPole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0" y="5616000"/>
                <a:ext cx="1334252" cy="375552"/>
              </a:xfrm>
              <a:prstGeom prst="rect">
                <a:avLst/>
              </a:prstGeom>
              <a:blipFill rotWithShape="1">
                <a:blip r:embed="rId12"/>
                <a:stretch>
                  <a:fillRect l="-3653" t="-8065" b="-225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ovéPole 89"/>
              <p:cNvSpPr txBox="1"/>
              <p:nvPr/>
            </p:nvSpPr>
            <p:spPr>
              <a:xfrm>
                <a:off x="5436001" y="4212000"/>
                <a:ext cx="63922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dirty="0" smtClean="0">
                          <a:latin typeface="Cambria Math"/>
                        </a:rPr>
                        <m:t>𝐦𝐠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90" name="TextovéPole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00" y="5616000"/>
                <a:ext cx="639223" cy="375552"/>
              </a:xfrm>
              <a:prstGeom prst="rect">
                <a:avLst/>
              </a:prstGeom>
              <a:blipFill rotWithShape="1">
                <a:blip r:embed="rId13"/>
                <a:stretch>
                  <a:fillRect b="-645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TextovéPole 90"/>
          <p:cNvSpPr txBox="1"/>
          <p:nvPr/>
        </p:nvSpPr>
        <p:spPr>
          <a:xfrm>
            <a:off x="4320001" y="4212000"/>
            <a:ext cx="1418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2 830 000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3240000" y="4509000"/>
                <a:ext cx="13577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5,2 </a:t>
                </a:r>
                <a14:m>
                  <m:oMath xmlns:m="http://schemas.openxmlformats.org/officeDocument/2006/math">
                    <m:r>
                      <a:rPr lang="cs-CZ" b="1" i="0" dirty="0" smtClean="0">
                        <a:latin typeface="Cambria Math"/>
                      </a:rPr>
                      <m:t>𝐝𝐤𝐠</m:t>
                    </m:r>
                  </m:oMath>
                </a14:m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0" y="6012000"/>
                <a:ext cx="1357736" cy="375552"/>
              </a:xfrm>
              <a:prstGeom prst="rect">
                <a:avLst/>
              </a:prstGeom>
              <a:blipFill rotWithShape="1">
                <a:blip r:embed="rId14"/>
                <a:stretch>
                  <a:fillRect l="-3587" t="-8065" b="-225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356001" y="4509000"/>
            <a:ext cx="1128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0,052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4932001" y="4509000"/>
                <a:ext cx="63922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0" dirty="0" smtClean="0">
                          <a:latin typeface="Cambria Math"/>
                        </a:rPr>
                        <m:t>𝐤𝐠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00" y="6012000"/>
                <a:ext cx="639223" cy="375552"/>
              </a:xfrm>
              <a:prstGeom prst="rect">
                <a:avLst/>
              </a:prstGeom>
              <a:blipFill rotWithShape="1">
                <a:blip r:embed="rId15"/>
                <a:stretch>
                  <a:fillRect b="-1290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ovéPole 94"/>
              <p:cNvSpPr txBox="1"/>
              <p:nvPr/>
            </p:nvSpPr>
            <p:spPr>
              <a:xfrm>
                <a:off x="3240000" y="4806000"/>
                <a:ext cx="8809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20 </a:t>
                </a:r>
                <a14:m>
                  <m:oMath xmlns:m="http://schemas.openxmlformats.org/officeDocument/2006/math">
                    <m:r>
                      <a:rPr lang="cs-CZ" b="1" i="0" dirty="0" smtClean="0">
                        <a:latin typeface="Cambria Math"/>
                      </a:rPr>
                      <m:t>𝐠</m:t>
                    </m:r>
                  </m:oMath>
                </a14:m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95" name="TextovéPole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0" y="6408000"/>
                <a:ext cx="880964" cy="375552"/>
              </a:xfrm>
              <a:prstGeom prst="rect">
                <a:avLst/>
              </a:prstGeom>
              <a:blipFill rotWithShape="1">
                <a:blip r:embed="rId16"/>
                <a:stretch>
                  <a:fillRect l="-5517" t="-8065" b="-225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ovéPole 95"/>
              <p:cNvSpPr txBox="1"/>
              <p:nvPr/>
            </p:nvSpPr>
            <p:spPr>
              <a:xfrm>
                <a:off x="4283969" y="4806000"/>
                <a:ext cx="63922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0" dirty="0" smtClean="0">
                          <a:latin typeface="Cambria Math"/>
                        </a:rPr>
                        <m:t>𝐝𝐤𝐠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96" name="TextovéPole 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6408000"/>
                <a:ext cx="639223" cy="375552"/>
              </a:xfrm>
              <a:prstGeom prst="rect">
                <a:avLst/>
              </a:prstGeom>
              <a:blipFill rotWithShape="1">
                <a:blip r:embed="rId17"/>
                <a:stretch>
                  <a:fillRect b="-1290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7" name="TextovéPole 96"/>
          <p:cNvSpPr txBox="1"/>
          <p:nvPr/>
        </p:nvSpPr>
        <p:spPr>
          <a:xfrm>
            <a:off x="4067945" y="4806000"/>
            <a:ext cx="418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ovéPole 97"/>
              <p:cNvSpPr txBox="1"/>
              <p:nvPr/>
            </p:nvSpPr>
            <p:spPr>
              <a:xfrm>
                <a:off x="6480000" y="3915000"/>
                <a:ext cx="13577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234 </a:t>
                </a:r>
                <a14:m>
                  <m:oMath xmlns:m="http://schemas.openxmlformats.org/officeDocument/2006/math">
                    <m:r>
                      <a:rPr lang="cs-CZ" b="1" i="0" dirty="0" smtClean="0">
                        <a:latin typeface="Cambria Math"/>
                      </a:rPr>
                      <m:t>𝐦𝐠</m:t>
                    </m:r>
                  </m:oMath>
                </a14:m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98" name="TextovéPole 9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5220000"/>
                <a:ext cx="1357736" cy="375552"/>
              </a:xfrm>
              <a:prstGeom prst="rect">
                <a:avLst/>
              </a:prstGeom>
              <a:blipFill rotWithShape="1">
                <a:blip r:embed="rId18"/>
                <a:stretch>
                  <a:fillRect l="-4036" t="-8065" b="-225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ovéPole 98"/>
              <p:cNvSpPr txBox="1"/>
              <p:nvPr/>
            </p:nvSpPr>
            <p:spPr>
              <a:xfrm>
                <a:off x="8208001" y="3915000"/>
                <a:ext cx="63922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dirty="0" smtClean="0">
                          <a:latin typeface="Cambria Math"/>
                        </a:rPr>
                        <m:t>𝐠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99" name="TextovéPole 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8000" y="5220000"/>
                <a:ext cx="639223" cy="375552"/>
              </a:xfrm>
              <a:prstGeom prst="rect">
                <a:avLst/>
              </a:prstGeom>
              <a:blipFill rotWithShape="1">
                <a:blip r:embed="rId19"/>
                <a:stretch>
                  <a:fillRect b="-483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0" name="TextovéPole 99"/>
          <p:cNvSpPr txBox="1"/>
          <p:nvPr/>
        </p:nvSpPr>
        <p:spPr>
          <a:xfrm>
            <a:off x="7548958" y="3915000"/>
            <a:ext cx="922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0,234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ovéPole 100"/>
              <p:cNvSpPr txBox="1"/>
              <p:nvPr/>
            </p:nvSpPr>
            <p:spPr>
              <a:xfrm>
                <a:off x="6480000" y="4212000"/>
                <a:ext cx="13577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645 </a:t>
                </a:r>
                <a14:m>
                  <m:oMath xmlns:m="http://schemas.openxmlformats.org/officeDocument/2006/math">
                    <m:r>
                      <a:rPr lang="cs-CZ" b="1" i="0" dirty="0" smtClean="0">
                        <a:latin typeface="Cambria Math"/>
                      </a:rPr>
                      <m:t>𝐠</m:t>
                    </m:r>
                  </m:oMath>
                </a14:m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101" name="TextovéPole 10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5616000"/>
                <a:ext cx="1357736" cy="375552"/>
              </a:xfrm>
              <a:prstGeom prst="rect">
                <a:avLst/>
              </a:prstGeom>
              <a:blipFill rotWithShape="1">
                <a:blip r:embed="rId20"/>
                <a:stretch>
                  <a:fillRect l="-4036" t="-8065" b="-225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ovéPole 101"/>
              <p:cNvSpPr txBox="1"/>
              <p:nvPr/>
            </p:nvSpPr>
            <p:spPr>
              <a:xfrm>
                <a:off x="8028385" y="4212000"/>
                <a:ext cx="63922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dirty="0" smtClean="0">
                          <a:latin typeface="Cambria Math"/>
                        </a:rPr>
                        <m:t>𝐤𝐠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02" name="TextovéPole 1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8384" y="5616000"/>
                <a:ext cx="639223" cy="375552"/>
              </a:xfrm>
              <a:prstGeom prst="rect">
                <a:avLst/>
              </a:prstGeom>
              <a:blipFill rotWithShape="1">
                <a:blip r:embed="rId21"/>
                <a:stretch>
                  <a:fillRect l="-3810" b="-1290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" name="TextovéPole 102"/>
          <p:cNvSpPr txBox="1"/>
          <p:nvPr/>
        </p:nvSpPr>
        <p:spPr>
          <a:xfrm>
            <a:off x="7380313" y="4212000"/>
            <a:ext cx="875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0,645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TextovéPole 103"/>
              <p:cNvSpPr txBox="1"/>
              <p:nvPr/>
            </p:nvSpPr>
            <p:spPr>
              <a:xfrm>
                <a:off x="6480000" y="4509000"/>
                <a:ext cx="10689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25 </a:t>
                </a:r>
                <a14:m>
                  <m:oMath xmlns:m="http://schemas.openxmlformats.org/officeDocument/2006/math">
                    <m:r>
                      <a:rPr lang="cs-CZ" b="1" i="0" dirty="0" smtClean="0">
                        <a:latin typeface="Cambria Math"/>
                      </a:rPr>
                      <m:t>𝐦𝐠</m:t>
                    </m:r>
                  </m:oMath>
                </a14:m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104" name="TextovéPole 10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6012000"/>
                <a:ext cx="1068958" cy="375552"/>
              </a:xfrm>
              <a:prstGeom prst="rect">
                <a:avLst/>
              </a:prstGeom>
              <a:blipFill rotWithShape="1">
                <a:blip r:embed="rId22"/>
                <a:stretch>
                  <a:fillRect l="-5143" t="-8065" r="-1143" b="-225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ovéPole 104"/>
              <p:cNvSpPr txBox="1"/>
              <p:nvPr/>
            </p:nvSpPr>
            <p:spPr>
              <a:xfrm>
                <a:off x="8316417" y="4509000"/>
                <a:ext cx="63922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0" dirty="0" smtClean="0">
                          <a:latin typeface="Cambria Math"/>
                        </a:rPr>
                        <m:t>𝐝𝐤𝐠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05" name="TextovéPole 10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6416" y="6012000"/>
                <a:ext cx="639223" cy="375552"/>
              </a:xfrm>
              <a:prstGeom prst="rect">
                <a:avLst/>
              </a:prstGeom>
              <a:blipFill rotWithShape="1">
                <a:blip r:embed="rId23"/>
                <a:stretch>
                  <a:fillRect b="-1290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6" name="TextovéPole 105"/>
          <p:cNvSpPr txBox="1"/>
          <p:nvPr/>
        </p:nvSpPr>
        <p:spPr>
          <a:xfrm>
            <a:off x="7452320" y="4509000"/>
            <a:ext cx="1007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0,002 5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ovéPole 106"/>
              <p:cNvSpPr txBox="1"/>
              <p:nvPr/>
            </p:nvSpPr>
            <p:spPr>
              <a:xfrm>
                <a:off x="6480001" y="4833000"/>
                <a:ext cx="17017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72 800 </a:t>
                </a:r>
                <a14:m>
                  <m:oMath xmlns:m="http://schemas.openxmlformats.org/officeDocument/2006/math">
                    <m:r>
                      <a:rPr lang="cs-CZ" b="1" i="0" dirty="0" smtClean="0">
                        <a:latin typeface="Cambria Math"/>
                      </a:rPr>
                      <m:t>𝐦𝐠</m:t>
                    </m:r>
                  </m:oMath>
                </a14:m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107" name="TextovéPole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6444000"/>
                <a:ext cx="1701743" cy="375552"/>
              </a:xfrm>
              <a:prstGeom prst="rect">
                <a:avLst/>
              </a:prstGeom>
              <a:blipFill rotWithShape="1">
                <a:blip r:embed="rId24"/>
                <a:stretch>
                  <a:fillRect l="-3226" t="-8065" b="-225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xtovéPole 107"/>
              <p:cNvSpPr txBox="1"/>
              <p:nvPr/>
            </p:nvSpPr>
            <p:spPr>
              <a:xfrm>
                <a:off x="8676457" y="4818287"/>
                <a:ext cx="63922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dirty="0" smtClean="0">
                          <a:latin typeface="Cambria Math"/>
                        </a:rPr>
                        <m:t>𝐤𝐠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08" name="TextovéPole 10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6456" y="6424382"/>
                <a:ext cx="639223" cy="375552"/>
              </a:xfrm>
              <a:prstGeom prst="rect">
                <a:avLst/>
              </a:prstGeom>
              <a:blipFill rotWithShape="1">
                <a:blip r:embed="rId25"/>
                <a:stretch>
                  <a:fillRect l="-2857" b="-1475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9" name="TextovéPole 108"/>
          <p:cNvSpPr txBox="1"/>
          <p:nvPr/>
        </p:nvSpPr>
        <p:spPr>
          <a:xfrm>
            <a:off x="7884368" y="4833033"/>
            <a:ext cx="985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0,072 8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06595554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8" fill="hold">
                      <p:stCondLst>
                        <p:cond delay="indefinite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3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5" fill="hold">
                      <p:stCondLst>
                        <p:cond delay="indefinite"/>
                      </p:stCondLst>
                      <p:childTnLst>
                        <p:par>
                          <p:cTn id="326" fill="hold">
                            <p:stCondLst>
                              <p:cond delay="0"/>
                            </p:stCondLst>
                            <p:childTnLst>
                              <p:par>
                                <p:cTn id="3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9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2" fill="hold">
                      <p:stCondLst>
                        <p:cond delay="indefinite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9" fill="hold">
                      <p:stCondLst>
                        <p:cond delay="indefinite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6" fill="hold">
                      <p:stCondLst>
                        <p:cond delay="indefinite"/>
                      </p:stCondLst>
                      <p:childTnLst>
                        <p:par>
                          <p:cTn id="347" fill="hold">
                            <p:stCondLst>
                              <p:cond delay="0"/>
                            </p:stCondLst>
                            <p:childTnLst>
                              <p:par>
                                <p:cTn id="3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3" fill="hold">
                      <p:stCondLst>
                        <p:cond delay="indefinite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9" fill="hold">
                      <p:stCondLst>
                        <p:cond delay="indefinite"/>
                      </p:stCondLst>
                      <p:childTnLst>
                        <p:par>
                          <p:cTn id="360" fill="hold">
                            <p:stCondLst>
                              <p:cond delay="0"/>
                            </p:stCondLst>
                            <p:childTnLst>
                              <p:par>
                                <p:cTn id="3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3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6" fill="hold">
                      <p:stCondLst>
                        <p:cond delay="indefinite"/>
                      </p:stCondLst>
                      <p:childTnLst>
                        <p:par>
                          <p:cTn id="367" fill="hold">
                            <p:stCondLst>
                              <p:cond delay="0"/>
                            </p:stCondLst>
                            <p:childTnLst>
                              <p:par>
                                <p:cTn id="3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0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3" fill="hold">
                      <p:stCondLst>
                        <p:cond delay="indefinite"/>
                      </p:stCondLst>
                      <p:childTnLst>
                        <p:par>
                          <p:cTn id="374" fill="hold">
                            <p:stCondLst>
                              <p:cond delay="0"/>
                            </p:stCondLst>
                            <p:childTnLst>
                              <p:par>
                                <p:cTn id="3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0" fill="hold">
                      <p:stCondLst>
                        <p:cond delay="indefinite"/>
                      </p:stCondLst>
                      <p:childTnLst>
                        <p:par>
                          <p:cTn id="381" fill="hold">
                            <p:stCondLst>
                              <p:cond delay="0"/>
                            </p:stCondLst>
                            <p:childTnLst>
                              <p:par>
                                <p:cTn id="3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7" fill="hold">
                      <p:stCondLst>
                        <p:cond delay="indefinite"/>
                      </p:stCondLst>
                      <p:childTnLst>
                        <p:par>
                          <p:cTn id="388" fill="hold">
                            <p:stCondLst>
                              <p:cond delay="0"/>
                            </p:stCondLst>
                            <p:childTnLst>
                              <p:par>
                                <p:cTn id="3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1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2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4" fill="hold">
                      <p:stCondLst>
                        <p:cond delay="indefinite"/>
                      </p:stCondLst>
                      <p:childTnLst>
                        <p:par>
                          <p:cTn id="395" fill="hold">
                            <p:stCondLst>
                              <p:cond delay="0"/>
                            </p:stCondLst>
                            <p:childTnLst>
                              <p:par>
                                <p:cTn id="39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0" fill="hold">
                      <p:stCondLst>
                        <p:cond delay="indefinite"/>
                      </p:stCondLst>
                      <p:childTnLst>
                        <p:par>
                          <p:cTn id="401" fill="hold">
                            <p:stCondLst>
                              <p:cond delay="0"/>
                            </p:stCondLst>
                            <p:childTnLst>
                              <p:par>
                                <p:cTn id="4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4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6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7" fill="hold">
                      <p:stCondLst>
                        <p:cond delay="indefinite"/>
                      </p:stCondLst>
                      <p:childTnLst>
                        <p:par>
                          <p:cTn id="408" fill="hold">
                            <p:stCondLst>
                              <p:cond delay="0"/>
                            </p:stCondLst>
                            <p:childTnLst>
                              <p:par>
                                <p:cTn id="4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1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4" fill="hold">
                      <p:stCondLst>
                        <p:cond delay="indefinite"/>
                      </p:stCondLst>
                      <p:childTnLst>
                        <p:par>
                          <p:cTn id="415" fill="hold">
                            <p:stCondLst>
                              <p:cond delay="0"/>
                            </p:stCondLst>
                            <p:childTnLst>
                              <p:par>
                                <p:cTn id="4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1" fill="hold">
                      <p:stCondLst>
                        <p:cond delay="indefinite"/>
                      </p:stCondLst>
                      <p:childTnLst>
                        <p:par>
                          <p:cTn id="422" fill="hold">
                            <p:stCondLst>
                              <p:cond delay="0"/>
                            </p:stCondLst>
                            <p:childTnLst>
                              <p:par>
                                <p:cTn id="4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8" fill="hold">
                      <p:stCondLst>
                        <p:cond delay="indefinite"/>
                      </p:stCondLst>
                      <p:childTnLst>
                        <p:par>
                          <p:cTn id="429" fill="hold">
                            <p:stCondLst>
                              <p:cond delay="0"/>
                            </p:stCondLst>
                            <p:childTnLst>
                              <p:par>
                                <p:cTn id="4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2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5" fill="hold">
                      <p:stCondLst>
                        <p:cond delay="indefinite"/>
                      </p:stCondLst>
                      <p:childTnLst>
                        <p:par>
                          <p:cTn id="436" fill="hold">
                            <p:stCondLst>
                              <p:cond delay="0"/>
                            </p:stCondLst>
                            <p:childTnLst>
                              <p:par>
                                <p:cTn id="4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1" fill="hold">
                      <p:stCondLst>
                        <p:cond delay="indefinite"/>
                      </p:stCondLst>
                      <p:childTnLst>
                        <p:par>
                          <p:cTn id="442" fill="hold">
                            <p:stCondLst>
                              <p:cond delay="0"/>
                            </p:stCondLst>
                            <p:childTnLst>
                              <p:par>
                                <p:cTn id="4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5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8" fill="hold">
                      <p:stCondLst>
                        <p:cond delay="indefinite"/>
                      </p:stCondLst>
                      <p:childTnLst>
                        <p:par>
                          <p:cTn id="449" fill="hold">
                            <p:stCondLst>
                              <p:cond delay="0"/>
                            </p:stCondLst>
                            <p:childTnLst>
                              <p:par>
                                <p:cTn id="4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5" fill="hold">
                      <p:stCondLst>
                        <p:cond delay="indefinite"/>
                      </p:stCondLst>
                      <p:childTnLst>
                        <p:par>
                          <p:cTn id="456" fill="hold">
                            <p:stCondLst>
                              <p:cond delay="0"/>
                            </p:stCondLst>
                            <p:childTnLst>
                              <p:par>
                                <p:cTn id="4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2" fill="hold">
                      <p:stCondLst>
                        <p:cond delay="indefinite"/>
                      </p:stCondLst>
                      <p:childTnLst>
                        <p:par>
                          <p:cTn id="463" fill="hold">
                            <p:stCondLst>
                              <p:cond delay="0"/>
                            </p:stCondLst>
                            <p:childTnLst>
                              <p:par>
                                <p:cTn id="4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9" fill="hold">
                      <p:stCondLst>
                        <p:cond delay="indefinite"/>
                      </p:stCondLst>
                      <p:childTnLst>
                        <p:par>
                          <p:cTn id="470" fill="hold">
                            <p:stCondLst>
                              <p:cond delay="0"/>
                            </p:stCondLst>
                            <p:childTnLst>
                              <p:par>
                                <p:cTn id="4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3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6" fill="hold">
                      <p:stCondLst>
                        <p:cond delay="indefinite"/>
                      </p:stCondLst>
                      <p:childTnLst>
                        <p:par>
                          <p:cTn id="477" fill="hold">
                            <p:stCondLst>
                              <p:cond delay="0"/>
                            </p:stCondLst>
                            <p:childTnLst>
                              <p:par>
                                <p:cTn id="47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2" fill="hold">
                      <p:stCondLst>
                        <p:cond delay="indefinite"/>
                      </p:stCondLst>
                      <p:childTnLst>
                        <p:par>
                          <p:cTn id="483" fill="hold">
                            <p:stCondLst>
                              <p:cond delay="0"/>
                            </p:stCondLst>
                            <p:childTnLst>
                              <p:par>
                                <p:cTn id="4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6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9" fill="hold">
                      <p:stCondLst>
                        <p:cond delay="indefinite"/>
                      </p:stCondLst>
                      <p:childTnLst>
                        <p:par>
                          <p:cTn id="490" fill="hold">
                            <p:stCondLst>
                              <p:cond delay="0"/>
                            </p:stCondLst>
                            <p:childTnLst>
                              <p:par>
                                <p:cTn id="4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3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4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6" fill="hold">
                      <p:stCondLst>
                        <p:cond delay="indefinite"/>
                      </p:stCondLst>
                      <p:childTnLst>
                        <p:par>
                          <p:cTn id="497" fill="hold">
                            <p:stCondLst>
                              <p:cond delay="0"/>
                            </p:stCondLst>
                            <p:childTnLst>
                              <p:par>
                                <p:cTn id="4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3" fill="hold">
                      <p:stCondLst>
                        <p:cond delay="indefinite"/>
                      </p:stCondLst>
                      <p:childTnLst>
                        <p:par>
                          <p:cTn id="504" fill="hold">
                            <p:stCondLst>
                              <p:cond delay="0"/>
                            </p:stCondLst>
                            <p:childTnLst>
                              <p:par>
                                <p:cTn id="5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0" fill="hold">
                      <p:stCondLst>
                        <p:cond delay="indefinite"/>
                      </p:stCondLst>
                      <p:childTnLst>
                        <p:par>
                          <p:cTn id="511" fill="hold">
                            <p:stCondLst>
                              <p:cond delay="0"/>
                            </p:stCondLst>
                            <p:childTnLst>
                              <p:par>
                                <p:cTn id="5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4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5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7" fill="hold">
                      <p:stCondLst>
                        <p:cond delay="indefinite"/>
                      </p:stCondLst>
                      <p:childTnLst>
                        <p:par>
                          <p:cTn id="518" fill="hold">
                            <p:stCondLst>
                              <p:cond delay="0"/>
                            </p:stCondLst>
                            <p:childTnLst>
                              <p:par>
                                <p:cTn id="5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34" grpId="0" build="p"/>
      <p:bldP spid="35" grpId="0" build="p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1" grpId="0" animBg="1"/>
      <p:bldP spid="41" grpId="1" animBg="1"/>
      <p:bldP spid="42" grpId="0" animBg="1"/>
      <p:bldP spid="42" grpId="1" animBg="1"/>
      <p:bldP spid="44" grpId="0" animBg="1"/>
      <p:bldP spid="44" grpId="1" animBg="1"/>
      <p:bldP spid="46" grpId="0" animBg="1"/>
      <p:bldP spid="46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36" grpId="0"/>
      <p:bldP spid="36" grpId="1"/>
      <p:bldP spid="57" grpId="0"/>
      <p:bldP spid="57" grpId="1"/>
      <p:bldP spid="58" grpId="0"/>
      <p:bldP spid="58" grpId="1"/>
      <p:bldP spid="59" grpId="0"/>
      <p:bldP spid="59" grpId="1"/>
      <p:bldP spid="60" grpId="0"/>
      <p:bldP spid="60" grpId="1"/>
      <p:bldP spid="61" grpId="0"/>
      <p:bldP spid="61" grpId="1"/>
      <p:bldP spid="64" grpId="0"/>
      <p:bldP spid="64" grpId="1"/>
      <p:bldP spid="65" grpId="0"/>
      <p:bldP spid="65" grpId="1"/>
      <p:bldP spid="66" grpId="0"/>
      <p:bldP spid="66" grpId="1"/>
      <p:bldP spid="67" grpId="0"/>
      <p:bldP spid="67" grpId="1"/>
      <p:bldP spid="68" grpId="0"/>
      <p:bldP spid="68" grpId="1"/>
      <p:bldP spid="69" grpId="0"/>
      <p:bldP spid="69" grpId="1"/>
      <p:bldP spid="72" grpId="0"/>
      <p:bldP spid="74" grpId="0"/>
      <p:bldP spid="75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Jednotky obsahu</a:t>
            </a:r>
            <a:br>
              <a:rPr lang="cs-CZ" dirty="0" smtClean="0"/>
            </a:br>
            <a:r>
              <a:rPr lang="cs-CZ" sz="3200" dirty="0" smtClean="0"/>
              <a:t>a vztahy mezi nimi</a:t>
            </a:r>
            <a:endParaRPr lang="cs-CZ" sz="3200" dirty="0"/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1619672" y="2268000"/>
            <a:ext cx="1547664" cy="29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1800" b="1" dirty="0" smtClean="0">
                <a:latin typeface="Arial" pitchFamily="34" charset="0"/>
                <a:cs typeface="Arial" pitchFamily="34" charset="0"/>
              </a:rPr>
              <a:t>tuna</a:t>
            </a:r>
            <a:endParaRPr lang="cs-CZ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"/>
          <p:cNvSpPr txBox="1">
            <a:spLocks noChangeArrowheads="1"/>
          </p:cNvSpPr>
          <p:nvPr/>
        </p:nvSpPr>
        <p:spPr bwMode="auto">
          <a:xfrm>
            <a:off x="3539660" y="2088000"/>
            <a:ext cx="146438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1800" b="1" dirty="0">
                <a:latin typeface="Arial" pitchFamily="34" charset="0"/>
                <a:cs typeface="Arial" pitchFamily="34" charset="0"/>
              </a:rPr>
              <a:t>m</a:t>
            </a:r>
            <a:r>
              <a:rPr lang="cs-CZ" sz="1800" b="1" dirty="0" smtClean="0">
                <a:latin typeface="Arial" pitchFamily="34" charset="0"/>
                <a:cs typeface="Arial" pitchFamily="34" charset="0"/>
              </a:rPr>
              <a:t>etrický cent</a:t>
            </a:r>
            <a:endParaRPr lang="cs-CZ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"/>
          <p:cNvSpPr txBox="1">
            <a:spLocks noChangeArrowheads="1"/>
          </p:cNvSpPr>
          <p:nvPr/>
        </p:nvSpPr>
        <p:spPr bwMode="auto">
          <a:xfrm>
            <a:off x="5364088" y="2268000"/>
            <a:ext cx="1655728" cy="276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1800" b="1" dirty="0" smtClean="0">
                <a:latin typeface="Arial" pitchFamily="34" charset="0"/>
                <a:cs typeface="Arial" pitchFamily="34" charset="0"/>
              </a:rPr>
              <a:t>kilogram</a:t>
            </a:r>
            <a:endParaRPr lang="cs-CZ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Zahnutá šipka dolů 37"/>
          <p:cNvSpPr/>
          <p:nvPr/>
        </p:nvSpPr>
        <p:spPr bwMode="auto">
          <a:xfrm>
            <a:off x="2448280" y="1890000"/>
            <a:ext cx="1872208" cy="290328"/>
          </a:xfrm>
          <a:prstGeom prst="curvedDownArrow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9" name="Zahnutá šipka dolů 38"/>
          <p:cNvSpPr/>
          <p:nvPr/>
        </p:nvSpPr>
        <p:spPr bwMode="auto">
          <a:xfrm>
            <a:off x="4428280" y="1890000"/>
            <a:ext cx="1872208" cy="290328"/>
          </a:xfrm>
          <a:prstGeom prst="curvedDownArrow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1" name="Zahnutá šipka dolů 40"/>
          <p:cNvSpPr/>
          <p:nvPr/>
        </p:nvSpPr>
        <p:spPr bwMode="auto">
          <a:xfrm rot="10800000">
            <a:off x="4428280" y="2676209"/>
            <a:ext cx="1872208" cy="290328"/>
          </a:xfrm>
          <a:prstGeom prst="curvedDownArrow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2" name="Zahnutá šipka dolů 41"/>
          <p:cNvSpPr/>
          <p:nvPr/>
        </p:nvSpPr>
        <p:spPr bwMode="auto">
          <a:xfrm rot="10800000">
            <a:off x="2448280" y="2676209"/>
            <a:ext cx="1872208" cy="290328"/>
          </a:xfrm>
          <a:prstGeom prst="curvedDownArrow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1" name="Zahnutá šipka dolů 50"/>
          <p:cNvSpPr/>
          <p:nvPr/>
        </p:nvSpPr>
        <p:spPr bwMode="auto">
          <a:xfrm rot="10800000">
            <a:off x="2353642" y="2677350"/>
            <a:ext cx="3977520" cy="607244"/>
          </a:xfrm>
          <a:prstGeom prst="curvedDownArrow">
            <a:avLst/>
          </a:prstGeom>
          <a:solidFill>
            <a:srgbClr val="FF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3" name="Zahnutá šipka dolů 52"/>
          <p:cNvSpPr/>
          <p:nvPr/>
        </p:nvSpPr>
        <p:spPr bwMode="auto">
          <a:xfrm>
            <a:off x="2414271" y="1573084"/>
            <a:ext cx="3977520" cy="607244"/>
          </a:xfrm>
          <a:prstGeom prst="curvedDownArrow">
            <a:avLst/>
          </a:prstGeom>
          <a:solidFill>
            <a:srgbClr val="FF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5049090" y="2643758"/>
            <a:ext cx="710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:</a:t>
            </a:r>
            <a:r>
              <a:rPr lang="cs-CZ" b="1" dirty="0" smtClean="0"/>
              <a:t>100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3148420" y="2638402"/>
            <a:ext cx="66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:</a:t>
            </a:r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5039840" y="1939346"/>
            <a:ext cx="719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·100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3137622" y="1938719"/>
            <a:ext cx="675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·10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4059063" y="2922751"/>
            <a:ext cx="990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:1 000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66" name="TextovéPole 65"/>
          <p:cNvSpPr txBox="1"/>
          <p:nvPr/>
        </p:nvSpPr>
        <p:spPr>
          <a:xfrm>
            <a:off x="3919452" y="1620064"/>
            <a:ext cx="1120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·1 000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72" name="TextovéPole 71"/>
          <p:cNvSpPr txBox="1"/>
          <p:nvPr/>
        </p:nvSpPr>
        <p:spPr>
          <a:xfrm>
            <a:off x="683568" y="3915000"/>
            <a:ext cx="90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560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ovéPole 73"/>
              <p:cNvSpPr txBox="1"/>
              <p:nvPr/>
            </p:nvSpPr>
            <p:spPr>
              <a:xfrm>
                <a:off x="0" y="3915000"/>
                <a:ext cx="12596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56 </a:t>
                </a:r>
                <a14:m>
                  <m:oMath xmlns:m="http://schemas.openxmlformats.org/officeDocument/2006/math">
                    <m:r>
                      <a:rPr lang="cs-CZ" b="1" i="0" dirty="0" smtClean="0">
                        <a:latin typeface="Cambria Math"/>
                      </a:rPr>
                      <m:t>𝐭</m:t>
                    </m:r>
                  </m:oMath>
                </a14:m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220000"/>
                <a:ext cx="1259632" cy="375552"/>
              </a:xfrm>
              <a:prstGeom prst="rect">
                <a:avLst/>
              </a:prstGeom>
              <a:blipFill rotWithShape="1">
                <a:blip r:embed="rId2"/>
                <a:stretch>
                  <a:fillRect l="-3865" t="-8065" b="-225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5" name="TextovéPole 74"/>
          <p:cNvSpPr txBox="1"/>
          <p:nvPr/>
        </p:nvSpPr>
        <p:spPr>
          <a:xfrm>
            <a:off x="1187625" y="3915000"/>
            <a:ext cx="63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q</a:t>
            </a:r>
            <a:endParaRPr lang="cs-CZ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0" y="4212000"/>
            <a:ext cx="1357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8,25 q =</a:t>
            </a:r>
            <a:endParaRPr lang="cs-CZ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1512001" y="4212000"/>
            <a:ext cx="63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kg</a:t>
            </a:r>
            <a:endParaRPr lang="cs-CZ" b="1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1044000" y="4212000"/>
            <a:ext cx="676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825</a:t>
            </a:r>
            <a:endParaRPr lang="cs-CZ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3563888" y="3959903"/>
            <a:ext cx="899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0,6 </a:t>
            </a:r>
            <a:r>
              <a:rPr lang="cs-CZ" b="1" dirty="0"/>
              <a:t>t</a:t>
            </a:r>
            <a:r>
              <a:rPr lang="cs-CZ" b="1" dirty="0" smtClean="0"/>
              <a:t> =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ovéPole 80"/>
              <p:cNvSpPr txBox="1"/>
              <p:nvPr/>
            </p:nvSpPr>
            <p:spPr>
              <a:xfrm>
                <a:off x="4815830" y="3939902"/>
                <a:ext cx="5282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0" dirty="0" smtClean="0">
                          <a:latin typeface="Cambria Math"/>
                        </a:rPr>
                        <m:t>𝐤𝐠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5830" y="3939902"/>
                <a:ext cx="528284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2" name="TextovéPole 81"/>
          <p:cNvSpPr txBox="1"/>
          <p:nvPr/>
        </p:nvSpPr>
        <p:spPr>
          <a:xfrm>
            <a:off x="4355888" y="3959903"/>
            <a:ext cx="571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600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ovéPole 82"/>
              <p:cNvSpPr txBox="1"/>
              <p:nvPr/>
            </p:nvSpPr>
            <p:spPr>
              <a:xfrm>
                <a:off x="3563889" y="4256903"/>
                <a:ext cx="12596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58 </a:t>
                </a:r>
                <a14:m>
                  <m:oMath xmlns:m="http://schemas.openxmlformats.org/officeDocument/2006/math">
                    <m:r>
                      <a:rPr lang="cs-CZ" b="1" i="0" dirty="0" smtClean="0">
                        <a:latin typeface="Cambria Math"/>
                      </a:rPr>
                      <m:t>𝐤𝐠</m:t>
                    </m:r>
                  </m:oMath>
                </a14:m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83" name="TextovéPole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9" y="4256903"/>
                <a:ext cx="1259633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4369"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4" name="TextovéPole 83"/>
          <p:cNvSpPr txBox="1"/>
          <p:nvPr/>
        </p:nvSpPr>
        <p:spPr>
          <a:xfrm>
            <a:off x="4967537" y="4256903"/>
            <a:ext cx="445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q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4463481" y="4256903"/>
            <a:ext cx="674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0,58</a:t>
            </a:r>
            <a:endParaRPr lang="cs-CZ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6840441" y="4218642"/>
            <a:ext cx="1435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4 320 kg =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ovéPole 86"/>
              <p:cNvSpPr txBox="1"/>
              <p:nvPr/>
            </p:nvSpPr>
            <p:spPr>
              <a:xfrm>
                <a:off x="8532480" y="4218642"/>
                <a:ext cx="360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𝐭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7" name="TextovéPole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2480" y="4218642"/>
                <a:ext cx="360000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8" name="TextovéPole 87"/>
          <p:cNvSpPr txBox="1"/>
          <p:nvPr/>
        </p:nvSpPr>
        <p:spPr>
          <a:xfrm>
            <a:off x="8038922" y="4218642"/>
            <a:ext cx="709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4,32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ovéPole 88"/>
              <p:cNvSpPr txBox="1"/>
              <p:nvPr/>
            </p:nvSpPr>
            <p:spPr>
              <a:xfrm>
                <a:off x="6840401" y="3930610"/>
                <a:ext cx="11024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283 </a:t>
                </a:r>
                <a14:m>
                  <m:oMath xmlns:m="http://schemas.openxmlformats.org/officeDocument/2006/math">
                    <m:r>
                      <a:rPr lang="cs-CZ" b="1" i="0" dirty="0" smtClean="0">
                        <a:latin typeface="Cambria Math"/>
                      </a:rPr>
                      <m:t>𝐪</m:t>
                    </m:r>
                  </m:oMath>
                </a14:m>
                <a:r>
                  <a:rPr lang="cs-CZ" b="1" dirty="0" smtClean="0"/>
                  <a:t> =</a:t>
                </a:r>
                <a:endParaRPr lang="cs-CZ" b="1" dirty="0"/>
              </a:p>
            </p:txBody>
          </p:sp>
        </mc:Choice>
        <mc:Fallback xmlns="">
          <p:sp>
            <p:nvSpPr>
              <p:cNvPr id="89" name="TextovéPole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401" y="3930610"/>
                <a:ext cx="1102401" cy="369332"/>
              </a:xfrm>
              <a:prstGeom prst="rect">
                <a:avLst/>
              </a:prstGeom>
              <a:blipFill rotWithShape="1">
                <a:blip r:embed="rId6"/>
                <a:stretch>
                  <a:fillRect l="-4420" t="-8333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ovéPole 89"/>
              <p:cNvSpPr txBox="1"/>
              <p:nvPr/>
            </p:nvSpPr>
            <p:spPr>
              <a:xfrm>
                <a:off x="8284838" y="3930610"/>
                <a:ext cx="31961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dirty="0" smtClean="0">
                          <a:latin typeface="Cambria Math"/>
                        </a:rPr>
                        <m:t>𝐭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90" name="TextovéPole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4838" y="3930610"/>
                <a:ext cx="319611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TextovéPole 90"/>
          <p:cNvSpPr txBox="1"/>
          <p:nvPr/>
        </p:nvSpPr>
        <p:spPr>
          <a:xfrm>
            <a:off x="7740353" y="3930610"/>
            <a:ext cx="747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28,3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42944790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34" grpId="0" build="p"/>
      <p:bldP spid="35" grpId="0" build="p"/>
      <p:bldP spid="38" grpId="0" animBg="1"/>
      <p:bldP spid="38" grpId="1" animBg="1"/>
      <p:bldP spid="39" grpId="0" animBg="1"/>
      <p:bldP spid="39" grpId="1" animBg="1"/>
      <p:bldP spid="41" grpId="0" animBg="1"/>
      <p:bldP spid="41" grpId="1" animBg="1"/>
      <p:bldP spid="42" grpId="0" animBg="1"/>
      <p:bldP spid="42" grpId="1" animBg="1"/>
      <p:bldP spid="51" grpId="0" animBg="1"/>
      <p:bldP spid="51" grpId="1" animBg="1"/>
      <p:bldP spid="53" grpId="0" animBg="1"/>
      <p:bldP spid="53" grpId="1" animBg="1"/>
      <p:bldP spid="36" grpId="0"/>
      <p:bldP spid="36" grpId="1"/>
      <p:bldP spid="57" grpId="0"/>
      <p:bldP spid="57" grpId="1"/>
      <p:bldP spid="58" grpId="0"/>
      <p:bldP spid="58" grpId="1"/>
      <p:bldP spid="59" grpId="0"/>
      <p:bldP spid="59" grpId="1"/>
      <p:bldP spid="65" grpId="0"/>
      <p:bldP spid="65" grpId="1"/>
      <p:bldP spid="66" grpId="0"/>
      <p:bldP spid="66" grpId="1"/>
      <p:bldP spid="72" grpId="0"/>
      <p:bldP spid="74" grpId="0"/>
      <p:bldP spid="75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Jednotky obsahu</a:t>
            </a:r>
            <a:br>
              <a:rPr lang="cs-CZ" dirty="0" smtClean="0"/>
            </a:br>
            <a:r>
              <a:rPr lang="cs-CZ" sz="3200" dirty="0" smtClean="0"/>
              <a:t>Postup při převádění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304256" y="1890000"/>
                <a:ext cx="2339752" cy="378043"/>
              </a:xfrm>
              <a:noFill/>
              <a:ln/>
            </p:spPr>
            <p:txBody>
              <a:bodyPr lIns="182562" tIns="46037" rIns="182562" bIns="46037"/>
              <a:lstStyle/>
              <a:p>
                <a:pPr marL="0" indent="0">
                  <a:buNone/>
                </a:pPr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8,24 </a:t>
                </a:r>
                <a14:m>
                  <m:oMath xmlns:m="http://schemas.openxmlformats.org/officeDocument/2006/math">
                    <m:r>
                      <a:rPr lang="cs-CZ" b="1" i="0" dirty="0" smtClean="0">
                        <a:latin typeface="Cambria Math"/>
                        <a:cs typeface="Arial" pitchFamily="34" charset="0"/>
                      </a:rPr>
                      <m:t>𝐤𝐠</m:t>
                    </m:r>
                  </m:oMath>
                </a14:m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 = </a:t>
                </a:r>
                <a:endParaRPr lang="cs-CZ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12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304256" y="1890000"/>
                <a:ext cx="2339752" cy="378043"/>
              </a:xfrm>
              <a:blipFill rotWithShape="1">
                <a:blip r:embed="rId2"/>
                <a:stretch>
                  <a:fillRect l="-2865" t="-20968" b="-106452"/>
                </a:stretch>
              </a:blipFill>
              <a:ln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3024000"/>
            <a:ext cx="8316416" cy="378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Převádíme z jednotky větší na jednotku menší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"/>
              <p:cNvSpPr txBox="1">
                <a:spLocks noChangeArrowheads="1"/>
              </p:cNvSpPr>
              <p:nvPr/>
            </p:nvSpPr>
            <p:spPr bwMode="auto">
              <a:xfrm>
                <a:off x="5364088" y="1890000"/>
                <a:ext cx="1115976" cy="3780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b="1" i="0" dirty="0" smtClean="0">
                        <a:latin typeface="Cambria Math"/>
                        <a:cs typeface="Arial" pitchFamily="34" charset="0"/>
                      </a:rPr>
                      <m:t>𝐝𝐤𝐠</m:t>
                    </m:r>
                  </m:oMath>
                </a14:m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64088" y="1890000"/>
                <a:ext cx="1115976" cy="378043"/>
              </a:xfrm>
              <a:prstGeom prst="rect">
                <a:avLst/>
              </a:prstGeom>
              <a:blipFill rotWithShape="1">
                <a:blip r:embed="rId3"/>
                <a:stretch>
                  <a:fillRect b="-41935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0" y="3348000"/>
            <a:ext cx="9144000" cy="58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aby byla hmotnost v dekagramech stejná jako v kilogramech musí být dekagramů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"/>
          <p:cNvSpPr txBox="1">
            <a:spLocks noChangeArrowheads="1"/>
          </p:cNvSpPr>
          <p:nvPr/>
        </p:nvSpPr>
        <p:spPr bwMode="auto">
          <a:xfrm>
            <a:off x="21214" y="3942000"/>
            <a:ext cx="1238418" cy="378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méně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"/>
          <p:cNvSpPr txBox="1">
            <a:spLocks noChangeArrowheads="1"/>
          </p:cNvSpPr>
          <p:nvPr/>
        </p:nvSpPr>
        <p:spPr bwMode="auto">
          <a:xfrm>
            <a:off x="971600" y="3942000"/>
            <a:ext cx="1008112" cy="378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více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768424" y="3888001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smtClean="0">
                <a:latin typeface="Arial Black" pitchFamily="34" charset="0"/>
                <a:cs typeface="Aharoni"/>
              </a:rPr>
              <a:t>=&gt;</a:t>
            </a:r>
            <a:endParaRPr lang="cs-CZ" sz="3200" dirty="0">
              <a:latin typeface="Arial Black" pitchFamily="34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6840000" y="2970001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smtClean="0">
                <a:latin typeface="Arial Black" pitchFamily="34" charset="0"/>
                <a:cs typeface="Aharoni"/>
              </a:rPr>
              <a:t>=&gt;</a:t>
            </a:r>
            <a:endParaRPr lang="cs-CZ" sz="3200" dirty="0">
              <a:latin typeface="Arial Black" pitchFamily="34" charset="0"/>
            </a:endParaRPr>
          </a:p>
        </p:txBody>
      </p:sp>
      <p:sp>
        <p:nvSpPr>
          <p:cNvPr id="37" name="Rectangle 3"/>
          <p:cNvSpPr txBox="1">
            <a:spLocks noChangeArrowheads="1"/>
          </p:cNvSpPr>
          <p:nvPr/>
        </p:nvSpPr>
        <p:spPr bwMode="auto">
          <a:xfrm>
            <a:off x="2483768" y="3942000"/>
            <a:ext cx="1674440" cy="378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>
                <a:latin typeface="Arial" pitchFamily="34" charset="0"/>
                <a:cs typeface="Arial" pitchFamily="34" charset="0"/>
              </a:rPr>
              <a:t>n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ásobíme.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"/>
          <p:cNvSpPr txBox="1">
            <a:spLocks noChangeArrowheads="1"/>
          </p:cNvSpPr>
          <p:nvPr/>
        </p:nvSpPr>
        <p:spPr bwMode="auto">
          <a:xfrm>
            <a:off x="0" y="4266000"/>
            <a:ext cx="9052556" cy="378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Kilogram má 100 dekagramů a tudíž násobíme stem.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3"/>
          <p:cNvSpPr txBox="1">
            <a:spLocks noChangeArrowheads="1"/>
          </p:cNvSpPr>
          <p:nvPr/>
        </p:nvSpPr>
        <p:spPr bwMode="auto">
          <a:xfrm>
            <a:off x="0" y="4590000"/>
            <a:ext cx="9052556" cy="378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Násobit stem znamená posunout desetinnou čárku o 2 místa doprava.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Rectangle 3"/>
          <p:cNvSpPr txBox="1">
            <a:spLocks noChangeArrowheads="1"/>
          </p:cNvSpPr>
          <p:nvPr/>
        </p:nvSpPr>
        <p:spPr bwMode="auto">
          <a:xfrm>
            <a:off x="4283969" y="1890000"/>
            <a:ext cx="1260288" cy="378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8,24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3"/>
          <p:cNvSpPr txBox="1">
            <a:spLocks noChangeArrowheads="1"/>
          </p:cNvSpPr>
          <p:nvPr/>
        </p:nvSpPr>
        <p:spPr bwMode="auto">
          <a:xfrm>
            <a:off x="4284257" y="1890000"/>
            <a:ext cx="1440351" cy="378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82,4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4284257" y="1890000"/>
            <a:ext cx="1440351" cy="378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824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Přímá spojnice se šipkou 3"/>
          <p:cNvCxnSpPr/>
          <p:nvPr/>
        </p:nvCxnSpPr>
        <p:spPr bwMode="auto">
          <a:xfrm flipH="1" flipV="1">
            <a:off x="4788024" y="2382895"/>
            <a:ext cx="427312" cy="40487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Přímá spojnice se šipkou 42"/>
          <p:cNvCxnSpPr/>
          <p:nvPr/>
        </p:nvCxnSpPr>
        <p:spPr bwMode="auto">
          <a:xfrm flipH="1" flipV="1">
            <a:off x="5105029" y="2382895"/>
            <a:ext cx="427312" cy="40487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Přímá spojnice se šipkou 43"/>
          <p:cNvCxnSpPr/>
          <p:nvPr/>
        </p:nvCxnSpPr>
        <p:spPr bwMode="auto">
          <a:xfrm flipH="1" flipV="1">
            <a:off x="5292080" y="2366593"/>
            <a:ext cx="427312" cy="40487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5" name="Rectangle 3"/>
          <p:cNvSpPr txBox="1">
            <a:spLocks noChangeArrowheads="1"/>
          </p:cNvSpPr>
          <p:nvPr/>
        </p:nvSpPr>
        <p:spPr bwMode="auto">
          <a:xfrm>
            <a:off x="5004048" y="1890000"/>
            <a:ext cx="768170" cy="378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,0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Přímá spojnice 7"/>
          <p:cNvCxnSpPr/>
          <p:nvPr/>
        </p:nvCxnSpPr>
        <p:spPr bwMode="auto">
          <a:xfrm flipV="1">
            <a:off x="4427984" y="2427734"/>
            <a:ext cx="18000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Přímá spojnice 45"/>
          <p:cNvCxnSpPr/>
          <p:nvPr/>
        </p:nvCxnSpPr>
        <p:spPr bwMode="auto">
          <a:xfrm flipV="1">
            <a:off x="4427984" y="2373728"/>
            <a:ext cx="18000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660544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xit" presetSubtype="8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22" presetClass="exit" presetSubtype="8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22" presetClass="exit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22" presetClass="exit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27" presetClass="emph" presetSubtype="0" fill="remove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0" dur="1500" autoRev="1" fill="remove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21" dur="1500" autoRev="1" fill="remove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2" dur="1500" autoRev="1" fill="remove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3" dur="1500" autoRev="1" fill="remove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5" grpId="0"/>
      <p:bldP spid="32" grpId="0" build="p"/>
      <p:bldP spid="33" grpId="0"/>
      <p:bldP spid="34" grpId="0"/>
      <p:bldP spid="34" grpId="1"/>
      <p:bldP spid="35" grpId="0"/>
      <p:bldP spid="35" grpId="1"/>
      <p:bldP spid="2" grpId="0"/>
      <p:bldP spid="36" grpId="0"/>
      <p:bldP spid="37" grpId="0"/>
      <p:bldP spid="38" grpId="0"/>
      <p:bldP spid="39" grpId="0"/>
      <p:bldP spid="40" grpId="0"/>
      <p:bldP spid="40" grpId="1"/>
      <p:bldP spid="41" grpId="0"/>
      <p:bldP spid="41" grpId="1"/>
      <p:bldP spid="42" grpId="0"/>
      <p:bldP spid="45" grpId="0" build="p"/>
      <p:bldP spid="45" grpId="1" build="allAtOnce"/>
      <p:bldP spid="45" grpId="2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Jednotky délky</a:t>
            </a:r>
            <a:br>
              <a:rPr lang="cs-CZ" dirty="0" smtClean="0"/>
            </a:br>
            <a:r>
              <a:rPr lang="cs-CZ" sz="3200" dirty="0" smtClean="0"/>
              <a:t>Postup při převádění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123728" y="1890000"/>
                <a:ext cx="2520280" cy="378043"/>
              </a:xfrm>
              <a:noFill/>
              <a:ln/>
            </p:spPr>
            <p:txBody>
              <a:bodyPr lIns="182562" tIns="46037" rIns="182562" bIns="46037"/>
              <a:lstStyle/>
              <a:p>
                <a:pPr marL="0" indent="0">
                  <a:buNone/>
                </a:pPr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824 </a:t>
                </a:r>
                <a14:m>
                  <m:oMath xmlns:m="http://schemas.openxmlformats.org/officeDocument/2006/math">
                    <m:r>
                      <a:rPr lang="cs-CZ" b="1" i="0" dirty="0" smtClean="0">
                        <a:latin typeface="Cambria Math"/>
                        <a:cs typeface="Arial" pitchFamily="34" charset="0"/>
                      </a:rPr>
                      <m:t>𝐤𝐠</m:t>
                    </m:r>
                  </m:oMath>
                </a14:m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 = </a:t>
                </a:r>
                <a:endParaRPr lang="cs-CZ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12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123728" y="1890000"/>
                <a:ext cx="2520280" cy="378043"/>
              </a:xfrm>
              <a:blipFill rotWithShape="1">
                <a:blip r:embed="rId2"/>
                <a:stretch>
                  <a:fillRect l="-2415" t="-20968" b="-106452"/>
                </a:stretch>
              </a:blipFill>
              <a:ln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3024000"/>
            <a:ext cx="8964488" cy="378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Převádíme z jednotky menší na jednotku větší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"/>
              <p:cNvSpPr txBox="1">
                <a:spLocks noChangeArrowheads="1"/>
              </p:cNvSpPr>
              <p:nvPr/>
            </p:nvSpPr>
            <p:spPr bwMode="auto">
              <a:xfrm>
                <a:off x="5364088" y="1890000"/>
                <a:ext cx="1115976" cy="3780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b="1" i="0" dirty="0" smtClean="0">
                        <a:latin typeface="Cambria Math"/>
                        <a:cs typeface="Arial" pitchFamily="34" charset="0"/>
                      </a:rPr>
                      <m:t>𝐪</m:t>
                    </m:r>
                  </m:oMath>
                </a14:m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64088" y="1890000"/>
                <a:ext cx="1115976" cy="378043"/>
              </a:xfrm>
              <a:prstGeom prst="rect">
                <a:avLst/>
              </a:prstGeom>
              <a:blipFill rotWithShape="1">
                <a:blip r:embed="rId3"/>
                <a:stretch>
                  <a:fillRect b="-40323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0" y="3348000"/>
            <a:ext cx="9144000" cy="378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aby byla hmotnost v kilogramech stejná jako v metrických centech musí být metrických centů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"/>
          <p:cNvSpPr txBox="1">
            <a:spLocks noChangeArrowheads="1"/>
          </p:cNvSpPr>
          <p:nvPr/>
        </p:nvSpPr>
        <p:spPr bwMode="auto">
          <a:xfrm>
            <a:off x="21214" y="3942000"/>
            <a:ext cx="1238418" cy="378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více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"/>
          <p:cNvSpPr txBox="1">
            <a:spLocks noChangeArrowheads="1"/>
          </p:cNvSpPr>
          <p:nvPr/>
        </p:nvSpPr>
        <p:spPr bwMode="auto">
          <a:xfrm>
            <a:off x="827584" y="3942000"/>
            <a:ext cx="1152128" cy="378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méně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768424" y="3888001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smtClean="0">
                <a:latin typeface="Arial Black" pitchFamily="34" charset="0"/>
                <a:cs typeface="Aharoni"/>
              </a:rPr>
              <a:t>=&gt;</a:t>
            </a:r>
            <a:endParaRPr lang="cs-CZ" sz="3200" dirty="0">
              <a:latin typeface="Arial Black" pitchFamily="34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6840000" y="2997001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smtClean="0">
                <a:latin typeface="Arial Black" pitchFamily="34" charset="0"/>
                <a:cs typeface="Aharoni"/>
              </a:rPr>
              <a:t>=&gt;</a:t>
            </a:r>
            <a:endParaRPr lang="cs-CZ" sz="3200" dirty="0">
              <a:latin typeface="Arial Black" pitchFamily="34" charset="0"/>
            </a:endParaRPr>
          </a:p>
        </p:txBody>
      </p:sp>
      <p:sp>
        <p:nvSpPr>
          <p:cNvPr id="37" name="Rectangle 3"/>
          <p:cNvSpPr txBox="1">
            <a:spLocks noChangeArrowheads="1"/>
          </p:cNvSpPr>
          <p:nvPr/>
        </p:nvSpPr>
        <p:spPr bwMode="auto">
          <a:xfrm>
            <a:off x="2483768" y="3942000"/>
            <a:ext cx="1674440" cy="378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dělíme.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"/>
          <p:cNvSpPr txBox="1">
            <a:spLocks noChangeArrowheads="1"/>
          </p:cNvSpPr>
          <p:nvPr/>
        </p:nvSpPr>
        <p:spPr bwMode="auto">
          <a:xfrm>
            <a:off x="0" y="4266000"/>
            <a:ext cx="9052556" cy="378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Metrický cent má 100 kilogramů a tudíž dělíme stem.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3"/>
          <p:cNvSpPr txBox="1">
            <a:spLocks noChangeArrowheads="1"/>
          </p:cNvSpPr>
          <p:nvPr/>
        </p:nvSpPr>
        <p:spPr bwMode="auto">
          <a:xfrm>
            <a:off x="0" y="4590000"/>
            <a:ext cx="9052556" cy="378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Dělit stem znamená posunout desetinnou čárku o dvě místo doleva.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Rectangle 3"/>
          <p:cNvSpPr txBox="1">
            <a:spLocks noChangeArrowheads="1"/>
          </p:cNvSpPr>
          <p:nvPr/>
        </p:nvSpPr>
        <p:spPr bwMode="auto">
          <a:xfrm>
            <a:off x="4320000" y="1890000"/>
            <a:ext cx="1260288" cy="378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824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3"/>
          <p:cNvSpPr txBox="1">
            <a:spLocks noChangeArrowheads="1"/>
          </p:cNvSpPr>
          <p:nvPr/>
        </p:nvSpPr>
        <p:spPr bwMode="auto">
          <a:xfrm>
            <a:off x="4320001" y="1890000"/>
            <a:ext cx="1440351" cy="378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82,4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4320001" y="1890000"/>
            <a:ext cx="1440351" cy="378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8,24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Přímá spojnice se šipkou 3"/>
          <p:cNvCxnSpPr/>
          <p:nvPr/>
        </p:nvCxnSpPr>
        <p:spPr bwMode="auto">
          <a:xfrm flipH="1" flipV="1">
            <a:off x="5292079" y="2382895"/>
            <a:ext cx="427312" cy="40487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Přímá spojnice se šipkou 42"/>
          <p:cNvCxnSpPr/>
          <p:nvPr/>
        </p:nvCxnSpPr>
        <p:spPr bwMode="auto">
          <a:xfrm flipH="1" flipV="1">
            <a:off x="5040000" y="2382895"/>
            <a:ext cx="427312" cy="40487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Přímá spojnice se šipkou 43"/>
          <p:cNvCxnSpPr/>
          <p:nvPr/>
        </p:nvCxnSpPr>
        <p:spPr bwMode="auto">
          <a:xfrm flipH="1" flipV="1">
            <a:off x="4788000" y="2363042"/>
            <a:ext cx="427312" cy="40487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5" name="Rectangle 3"/>
          <p:cNvSpPr txBox="1">
            <a:spLocks noChangeArrowheads="1"/>
          </p:cNvSpPr>
          <p:nvPr/>
        </p:nvSpPr>
        <p:spPr bwMode="auto">
          <a:xfrm>
            <a:off x="5004048" y="1890000"/>
            <a:ext cx="768170" cy="378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,0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Přímá spojnice 7"/>
          <p:cNvCxnSpPr/>
          <p:nvPr/>
        </p:nvCxnSpPr>
        <p:spPr bwMode="auto">
          <a:xfrm flipV="1">
            <a:off x="4427984" y="2427734"/>
            <a:ext cx="18000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Přímá spojnice 45"/>
          <p:cNvCxnSpPr/>
          <p:nvPr/>
        </p:nvCxnSpPr>
        <p:spPr bwMode="auto">
          <a:xfrm flipV="1">
            <a:off x="4427984" y="2373728"/>
            <a:ext cx="18000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831472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10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xit" presetSubtype="8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22" presetClass="exit" presetSubtype="8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22" presetClass="exit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22" presetClass="exit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0" dur="500" autoRev="1" fill="remove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21" dur="500" autoRev="1" fill="remove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2" dur="500" autoRev="1" fill="remove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3" dur="500" autoRev="1" fill="remove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5" grpId="0"/>
      <p:bldP spid="32" grpId="0" build="p"/>
      <p:bldP spid="33" grpId="0"/>
      <p:bldP spid="34" grpId="0"/>
      <p:bldP spid="34" grpId="1"/>
      <p:bldP spid="35" grpId="0"/>
      <p:bldP spid="35" grpId="1"/>
      <p:bldP spid="2" grpId="0"/>
      <p:bldP spid="36" grpId="0"/>
      <p:bldP spid="37" grpId="0"/>
      <p:bldP spid="38" grpId="0"/>
      <p:bldP spid="39" grpId="0"/>
      <p:bldP spid="40" grpId="0"/>
      <p:bldP spid="40" grpId="1"/>
      <p:bldP spid="41" grpId="0"/>
      <p:bldP spid="41" grpId="1"/>
      <p:bldP spid="42" grpId="0"/>
      <p:bldP spid="45" grpId="0" build="p"/>
      <p:bldP spid="45" grpId="1" build="allAtOnce"/>
      <p:bldP spid="45" grpId="2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Jednotky </a:t>
            </a:r>
            <a:r>
              <a:rPr lang="cs-CZ" dirty="0" smtClean="0"/>
              <a:t>obsahu</a:t>
            </a:r>
            <a:r>
              <a:rPr lang="cs-CZ" dirty="0"/>
              <a:t/>
            </a:r>
            <a:br>
              <a:rPr lang="cs-CZ" dirty="0"/>
            </a:br>
            <a:r>
              <a:rPr lang="cs-CZ" sz="3200" dirty="0" smtClean="0"/>
              <a:t>Cvičení</a:t>
            </a:r>
            <a:endParaRPr lang="cs-CZ" sz="32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1043608" y="1383618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sng" dirty="0" smtClean="0"/>
              <a:t>Převeďte:</a:t>
            </a:r>
            <a:endParaRPr lang="cs-CZ" sz="2000" b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0" y="1755001"/>
                <a:ext cx="1368152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2,25 </a:t>
                </a:r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</a:rPr>
                      <m:t>𝐤𝐠</m:t>
                    </m:r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755001"/>
                <a:ext cx="1368152" cy="407099"/>
              </a:xfrm>
              <a:prstGeom prst="rect">
                <a:avLst/>
              </a:prstGeom>
              <a:blipFill rotWithShape="1">
                <a:blip r:embed="rId2"/>
                <a:stretch>
                  <a:fillRect l="-4464" t="-5970" r="-1786" b="-253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ovéPole 5"/>
              <p:cNvSpPr txBox="1"/>
              <p:nvPr/>
            </p:nvSpPr>
            <p:spPr>
              <a:xfrm>
                <a:off x="2880000" y="1755001"/>
                <a:ext cx="68407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𝐠</m:t>
                    </m:r>
                  </m:oMath>
                </a14:m>
                <a:r>
                  <a:rPr lang="cs-CZ" sz="2000" b="1" dirty="0" smtClean="0"/>
                  <a:t>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1755001"/>
                <a:ext cx="684076" cy="407099"/>
              </a:xfrm>
              <a:prstGeom prst="rect">
                <a:avLst/>
              </a:prstGeom>
              <a:blipFill rotWithShape="1">
                <a:blip r:embed="rId3"/>
                <a:stretch>
                  <a:fillRect b="-895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-1" y="2646001"/>
                <a:ext cx="1859307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8 350 </a:t>
                </a:r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𝐦𝐠</m:t>
                    </m:r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2646001"/>
                <a:ext cx="1859307" cy="407099"/>
              </a:xfrm>
              <a:prstGeom prst="rect">
                <a:avLst/>
              </a:prstGeom>
              <a:blipFill rotWithShape="1">
                <a:blip r:embed="rId4"/>
                <a:stretch>
                  <a:fillRect l="-3279" t="-5970" b="-253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0" y="2943001"/>
                <a:ext cx="1368152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0,28 </a:t>
                </a:r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𝐤𝐠</m:t>
                    </m:r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943001"/>
                <a:ext cx="1368152" cy="407099"/>
              </a:xfrm>
              <a:prstGeom prst="rect">
                <a:avLst/>
              </a:prstGeom>
              <a:blipFill rotWithShape="1">
                <a:blip r:embed="rId5"/>
                <a:stretch>
                  <a:fillRect l="-4464" t="-5970" r="-1786" b="-253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ovéPole 8"/>
              <p:cNvSpPr txBox="1"/>
              <p:nvPr/>
            </p:nvSpPr>
            <p:spPr>
              <a:xfrm>
                <a:off x="0" y="3240001"/>
                <a:ext cx="1666528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32 650 </a:t>
                </a:r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𝐤𝐠</m:t>
                    </m:r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9" name="TextovéPo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240001"/>
                <a:ext cx="1666528" cy="407099"/>
              </a:xfrm>
              <a:prstGeom prst="rect">
                <a:avLst/>
              </a:prstGeom>
              <a:blipFill rotWithShape="1">
                <a:blip r:embed="rId6"/>
                <a:stretch>
                  <a:fillRect l="-3663" t="-5970" r="-366" b="-253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0" y="3537001"/>
                <a:ext cx="1368152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57 </a:t>
                </a:r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𝐦𝐠</m:t>
                    </m:r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537001"/>
                <a:ext cx="1368152" cy="407099"/>
              </a:xfrm>
              <a:prstGeom prst="rect">
                <a:avLst/>
              </a:prstGeom>
              <a:blipFill rotWithShape="1">
                <a:blip r:embed="rId7"/>
                <a:stretch>
                  <a:fillRect l="-4464" t="-5970" b="-253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0" y="3834001"/>
                <a:ext cx="1604604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328 </a:t>
                </a:r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𝐠</m:t>
                    </m:r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834001"/>
                <a:ext cx="1604604" cy="407099"/>
              </a:xfrm>
              <a:prstGeom prst="rect">
                <a:avLst/>
              </a:prstGeom>
              <a:blipFill rotWithShape="1">
                <a:blip r:embed="rId8"/>
                <a:stretch>
                  <a:fillRect l="-3802" t="-5970" b="-253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0" y="4131001"/>
                <a:ext cx="1547664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4 500 </a:t>
                </a:r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𝐤𝐠</m:t>
                    </m:r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131001"/>
                <a:ext cx="1547664" cy="407099"/>
              </a:xfrm>
              <a:prstGeom prst="rect">
                <a:avLst/>
              </a:prstGeom>
              <a:blipFill rotWithShape="1">
                <a:blip r:embed="rId9"/>
                <a:stretch>
                  <a:fillRect l="-3937" t="-6061" b="-27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0" y="4428001"/>
                <a:ext cx="185930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2 700 </a:t>
                </a:r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𝐠</m:t>
                    </m:r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428001"/>
                <a:ext cx="1859306" cy="407099"/>
              </a:xfrm>
              <a:prstGeom prst="rect">
                <a:avLst/>
              </a:prstGeom>
              <a:blipFill rotWithShape="1">
                <a:blip r:embed="rId10"/>
                <a:stretch>
                  <a:fillRect l="-3279" t="-5970" b="-253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0" y="2052001"/>
                <a:ext cx="1043608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0,6 </a:t>
                </a:r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𝐭</m:t>
                    </m:r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52001"/>
                <a:ext cx="1043608" cy="407099"/>
              </a:xfrm>
              <a:prstGeom prst="rect">
                <a:avLst/>
              </a:prstGeom>
              <a:blipFill rotWithShape="1">
                <a:blip r:embed="rId11"/>
                <a:stretch>
                  <a:fillRect l="-5848" t="-6061" r="-585" b="-27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0" y="2349001"/>
                <a:ext cx="1547664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319 </a:t>
                </a:r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𝐝𝐤𝐠</m:t>
                    </m:r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349001"/>
                <a:ext cx="1547664" cy="407099"/>
              </a:xfrm>
              <a:prstGeom prst="rect">
                <a:avLst/>
              </a:prstGeom>
              <a:blipFill rotWithShape="1">
                <a:blip r:embed="rId12"/>
                <a:stretch>
                  <a:fillRect l="-3937" t="-5970" b="-253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0" y="4725001"/>
                <a:ext cx="1666528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5,13 </a:t>
                </a:r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𝐝𝐤𝐠</m:t>
                    </m:r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725001"/>
                <a:ext cx="1666528" cy="407099"/>
              </a:xfrm>
              <a:prstGeom prst="rect">
                <a:avLst/>
              </a:prstGeom>
              <a:blipFill rotWithShape="1">
                <a:blip r:embed="rId13"/>
                <a:stretch>
                  <a:fillRect l="-3663" t="-5970" b="-253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ovéPole 16"/>
          <p:cNvSpPr txBox="1"/>
          <p:nvPr/>
        </p:nvSpPr>
        <p:spPr>
          <a:xfrm>
            <a:off x="2880000" y="2052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q 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2880000" y="2349001"/>
                <a:ext cx="68407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𝐤𝐠</m:t>
                    </m:r>
                  </m:oMath>
                </a14:m>
                <a:r>
                  <a:rPr lang="cs-CZ" sz="2000" b="1" dirty="0" smtClean="0"/>
                  <a:t>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2349001"/>
                <a:ext cx="684076" cy="407099"/>
              </a:xfrm>
              <a:prstGeom prst="rect">
                <a:avLst/>
              </a:prstGeom>
              <a:blipFill rotWithShape="1">
                <a:blip r:embed="rId14"/>
                <a:stretch>
                  <a:fillRect l="-3540" b="-1492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2880000" y="2646001"/>
                <a:ext cx="68407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𝐝𝐤𝐠</m:t>
                    </m:r>
                  </m:oMath>
                </a14:m>
                <a:r>
                  <a:rPr lang="cs-CZ" sz="2000" b="1" dirty="0" smtClean="0"/>
                  <a:t>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2646001"/>
                <a:ext cx="684076" cy="407099"/>
              </a:xfrm>
              <a:prstGeom prst="rect">
                <a:avLst/>
              </a:prstGeom>
              <a:blipFill rotWithShape="1">
                <a:blip r:embed="rId15"/>
                <a:stretch>
                  <a:fillRect l="-3540" b="-1492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2880000" y="2943001"/>
                <a:ext cx="68407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𝐝𝐤𝐠</m:t>
                    </m:r>
                  </m:oMath>
                </a14:m>
                <a:r>
                  <a:rPr lang="cs-CZ" sz="2000" b="1" dirty="0" smtClean="0"/>
                  <a:t>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2943001"/>
                <a:ext cx="684076" cy="407099"/>
              </a:xfrm>
              <a:prstGeom prst="rect">
                <a:avLst/>
              </a:prstGeom>
              <a:blipFill rotWithShape="1">
                <a:blip r:embed="rId16"/>
                <a:stretch>
                  <a:fillRect l="-3540" b="-1492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2880000" y="3240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q 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880000" y="3537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g 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2880000" y="3834001"/>
                <a:ext cx="68407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𝐝𝐤𝐠</m:t>
                    </m:r>
                  </m:oMath>
                </a14:m>
                <a:r>
                  <a:rPr lang="cs-CZ" sz="2000" b="1" dirty="0" smtClean="0"/>
                  <a:t>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3834001"/>
                <a:ext cx="684076" cy="407099"/>
              </a:xfrm>
              <a:prstGeom prst="rect">
                <a:avLst/>
              </a:prstGeom>
              <a:blipFill rotWithShape="1">
                <a:blip r:embed="rId17"/>
                <a:stretch>
                  <a:fillRect l="-3540" b="-1492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2880000" y="4131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q 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2880000" y="4428001"/>
                <a:ext cx="68407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𝐤𝐠</m:t>
                    </m:r>
                  </m:oMath>
                </a14:m>
                <a:r>
                  <a:rPr lang="cs-CZ" sz="2000" b="1" dirty="0" smtClean="0"/>
                  <a:t>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4428001"/>
                <a:ext cx="684076" cy="407099"/>
              </a:xfrm>
              <a:prstGeom prst="rect">
                <a:avLst/>
              </a:prstGeom>
              <a:blipFill rotWithShape="1">
                <a:blip r:embed="rId18"/>
                <a:stretch>
                  <a:fillRect l="-3540" b="-1492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2880000" y="4725001"/>
                <a:ext cx="68407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𝐦𝐠</m:t>
                    </m:r>
                  </m:oMath>
                </a14:m>
                <a:r>
                  <a:rPr lang="cs-CZ" sz="2000" b="1" dirty="0" smtClean="0"/>
                  <a:t>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4725001"/>
                <a:ext cx="684076" cy="407099"/>
              </a:xfrm>
              <a:prstGeom prst="rect">
                <a:avLst/>
              </a:prstGeom>
              <a:blipFill rotWithShape="1">
                <a:blip r:embed="rId19"/>
                <a:stretch>
                  <a:fillRect b="-895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5311824" y="1755001"/>
                <a:ext cx="1368152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87 </a:t>
                </a:r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𝐝𝐤𝐠</m:t>
                    </m:r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824" y="1755001"/>
                <a:ext cx="1368152" cy="407099"/>
              </a:xfrm>
              <a:prstGeom prst="rect">
                <a:avLst/>
              </a:prstGeom>
              <a:blipFill rotWithShape="1">
                <a:blip r:embed="rId20"/>
                <a:stretch>
                  <a:fillRect l="-4444" t="-5970" b="-253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7920000" y="1755001"/>
                <a:ext cx="68407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𝐤𝐠</m:t>
                    </m:r>
                  </m:oMath>
                </a14:m>
                <a:r>
                  <a:rPr lang="cs-CZ" sz="2000" b="1" dirty="0" smtClean="0"/>
                  <a:t>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1755001"/>
                <a:ext cx="684076" cy="407099"/>
              </a:xfrm>
              <a:prstGeom prst="rect">
                <a:avLst/>
              </a:prstGeom>
              <a:blipFill rotWithShape="1">
                <a:blip r:embed="rId21"/>
                <a:stretch>
                  <a:fillRect l="-3571" b="-1492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5311824" y="2646001"/>
                <a:ext cx="1619672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0,4 </a:t>
                </a:r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𝐝𝐤𝐠</m:t>
                    </m:r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824" y="2646001"/>
                <a:ext cx="1619672" cy="407099"/>
              </a:xfrm>
              <a:prstGeom prst="rect">
                <a:avLst/>
              </a:prstGeom>
              <a:blipFill rotWithShape="1">
                <a:blip r:embed="rId22"/>
                <a:stretch>
                  <a:fillRect l="-3759" t="-5970" b="-253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5311824" y="2943001"/>
                <a:ext cx="1547664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72,5 </a:t>
                </a:r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𝐝𝐤𝐠</m:t>
                    </m:r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824" y="2943001"/>
                <a:ext cx="1547664" cy="407099"/>
              </a:xfrm>
              <a:prstGeom prst="rect">
                <a:avLst/>
              </a:prstGeom>
              <a:blipFill rotWithShape="1">
                <a:blip r:embed="rId23"/>
                <a:stretch>
                  <a:fillRect l="-3937" t="-5970" b="-253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5311824" y="3240001"/>
                <a:ext cx="1547664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7,62 </a:t>
                </a:r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𝐭</m:t>
                    </m:r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824" y="3240001"/>
                <a:ext cx="1547664" cy="407099"/>
              </a:xfrm>
              <a:prstGeom prst="rect">
                <a:avLst/>
              </a:prstGeom>
              <a:blipFill rotWithShape="1">
                <a:blip r:embed="rId24"/>
                <a:stretch>
                  <a:fillRect l="-3937" t="-5970" b="-253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5311824" y="3537001"/>
                <a:ext cx="1368152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48 </a:t>
                </a:r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𝐤𝐠</m:t>
                    </m:r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824" y="3537001"/>
                <a:ext cx="1368152" cy="407099"/>
              </a:xfrm>
              <a:prstGeom prst="rect">
                <a:avLst/>
              </a:prstGeom>
              <a:blipFill rotWithShape="1">
                <a:blip r:embed="rId25"/>
                <a:stretch>
                  <a:fillRect l="-4444" t="-5970" b="-253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5311824" y="3834001"/>
                <a:ext cx="1547664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6,29 </a:t>
                </a:r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𝐠</m:t>
                    </m:r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824" y="3834001"/>
                <a:ext cx="1547664" cy="407099"/>
              </a:xfrm>
              <a:prstGeom prst="rect">
                <a:avLst/>
              </a:prstGeom>
              <a:blipFill rotWithShape="1">
                <a:blip r:embed="rId26"/>
                <a:stretch>
                  <a:fillRect l="-3937" t="-5970" b="-253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5311824" y="4131001"/>
                <a:ext cx="1648055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32,6 </a:t>
                </a:r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𝐭</m:t>
                    </m:r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824" y="4131001"/>
                <a:ext cx="1648055" cy="407099"/>
              </a:xfrm>
              <a:prstGeom prst="rect">
                <a:avLst/>
              </a:prstGeom>
              <a:blipFill rotWithShape="1">
                <a:blip r:embed="rId27"/>
                <a:stretch>
                  <a:fillRect l="-3690" t="-6061" b="-27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ovéPole 34"/>
          <p:cNvSpPr txBox="1"/>
          <p:nvPr/>
        </p:nvSpPr>
        <p:spPr>
          <a:xfrm>
            <a:off x="5311824" y="4428000"/>
            <a:ext cx="1619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24,2 q = 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5311824" y="2052001"/>
                <a:ext cx="186135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45 000 </a:t>
                </a:r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𝐦𝐠</m:t>
                    </m:r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824" y="2052001"/>
                <a:ext cx="1861356" cy="407099"/>
              </a:xfrm>
              <a:prstGeom prst="rect">
                <a:avLst/>
              </a:prstGeom>
              <a:blipFill rotWithShape="1">
                <a:blip r:embed="rId28"/>
                <a:stretch>
                  <a:fillRect l="-3268" t="-6061" b="-27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ovéPole 36"/>
          <p:cNvSpPr txBox="1"/>
          <p:nvPr/>
        </p:nvSpPr>
        <p:spPr>
          <a:xfrm>
            <a:off x="5311824" y="2349000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437 q = 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5311824" y="4725001"/>
                <a:ext cx="178045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5 840 </a:t>
                </a:r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𝐦𝐠</m:t>
                    </m:r>
                  </m:oMath>
                </a14:m>
                <a:r>
                  <a:rPr lang="cs-CZ" sz="2000" b="1" dirty="0" smtClean="0"/>
                  <a:t> =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824" y="4725001"/>
                <a:ext cx="1780456" cy="407099"/>
              </a:xfrm>
              <a:prstGeom prst="rect">
                <a:avLst/>
              </a:prstGeom>
              <a:blipFill rotWithShape="1">
                <a:blip r:embed="rId29"/>
                <a:stretch>
                  <a:fillRect l="-3425" t="-5970" b="-253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7920000" y="2052001"/>
                <a:ext cx="68407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𝐠</m:t>
                    </m:r>
                  </m:oMath>
                </a14:m>
                <a:r>
                  <a:rPr lang="cs-CZ" sz="2000" b="1" dirty="0" smtClean="0"/>
                  <a:t>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2052001"/>
                <a:ext cx="684076" cy="407099"/>
              </a:xfrm>
              <a:prstGeom prst="rect">
                <a:avLst/>
              </a:prstGeom>
              <a:blipFill rotWithShape="1">
                <a:blip r:embed="rId30"/>
                <a:stretch>
                  <a:fillRect b="-106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ovéPole 39"/>
          <p:cNvSpPr txBox="1"/>
          <p:nvPr/>
        </p:nvSpPr>
        <p:spPr>
          <a:xfrm>
            <a:off x="7920000" y="2349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t 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7920000" y="2646001"/>
                <a:ext cx="68407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𝐠</m:t>
                    </m:r>
                  </m:oMath>
                </a14:m>
                <a:r>
                  <a:rPr lang="cs-CZ" sz="2000" b="1" dirty="0" smtClean="0"/>
                  <a:t>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2646001"/>
                <a:ext cx="684076" cy="407099"/>
              </a:xfrm>
              <a:prstGeom prst="rect">
                <a:avLst/>
              </a:prstGeom>
              <a:blipFill rotWithShape="1">
                <a:blip r:embed="rId31"/>
                <a:stretch>
                  <a:fillRect b="-895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7920000" y="2943001"/>
                <a:ext cx="68407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𝐤𝐠</m:t>
                    </m:r>
                  </m:oMath>
                </a14:m>
                <a:r>
                  <a:rPr lang="cs-CZ" sz="2000" b="1" dirty="0" smtClean="0"/>
                  <a:t>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2943001"/>
                <a:ext cx="684076" cy="407099"/>
              </a:xfrm>
              <a:prstGeom prst="rect">
                <a:avLst/>
              </a:prstGeom>
              <a:blipFill rotWithShape="1">
                <a:blip r:embed="rId32"/>
                <a:stretch>
                  <a:fillRect l="-3571" b="-1492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ovéPole 42"/>
          <p:cNvSpPr txBox="1"/>
          <p:nvPr/>
        </p:nvSpPr>
        <p:spPr>
          <a:xfrm>
            <a:off x="7920000" y="3240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q 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7920000" y="3537001"/>
                <a:ext cx="68407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𝐠</m:t>
                    </m:r>
                  </m:oMath>
                </a14:m>
                <a:r>
                  <a:rPr lang="cs-CZ" sz="2000" b="1" dirty="0" smtClean="0"/>
                  <a:t>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3537001"/>
                <a:ext cx="684076" cy="407099"/>
              </a:xfrm>
              <a:prstGeom prst="rect">
                <a:avLst/>
              </a:prstGeom>
              <a:blipFill rotWithShape="1">
                <a:blip r:embed="rId33"/>
                <a:stretch>
                  <a:fillRect b="-895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7920000" y="3834001"/>
                <a:ext cx="68407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𝐦𝐠</m:t>
                    </m:r>
                  </m:oMath>
                </a14:m>
                <a:r>
                  <a:rPr lang="cs-CZ" sz="2000" b="1" dirty="0" smtClean="0"/>
                  <a:t>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3834001"/>
                <a:ext cx="684076" cy="407099"/>
              </a:xfrm>
              <a:prstGeom prst="rect">
                <a:avLst/>
              </a:prstGeom>
              <a:blipFill rotWithShape="1">
                <a:blip r:embed="rId34"/>
                <a:stretch>
                  <a:fillRect b="-895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ovéPole 45"/>
          <p:cNvSpPr txBox="1"/>
          <p:nvPr/>
        </p:nvSpPr>
        <p:spPr>
          <a:xfrm>
            <a:off x="7920000" y="4131000"/>
            <a:ext cx="684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q 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7920000" y="4428001"/>
                <a:ext cx="68407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𝐤𝐠</m:t>
                    </m:r>
                  </m:oMath>
                </a14:m>
                <a:r>
                  <a:rPr lang="cs-CZ" sz="2000" b="1" dirty="0" smtClean="0"/>
                  <a:t>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4428001"/>
                <a:ext cx="684076" cy="407099"/>
              </a:xfrm>
              <a:prstGeom prst="rect">
                <a:avLst/>
              </a:prstGeom>
              <a:blipFill rotWithShape="1">
                <a:blip r:embed="rId35"/>
                <a:stretch>
                  <a:fillRect l="-3571" b="-1492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7920000" y="4725001"/>
                <a:ext cx="684076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000" b="1" i="0" dirty="0" smtClean="0">
                        <a:latin typeface="Cambria Math"/>
                        <a:cs typeface="Arial" pitchFamily="34" charset="0"/>
                      </a:rPr>
                      <m:t>𝐝𝐤𝐠</m:t>
                    </m:r>
                  </m:oMath>
                </a14:m>
                <a:r>
                  <a:rPr lang="cs-CZ" sz="2000" b="1" dirty="0" smtClean="0"/>
                  <a:t>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4725001"/>
                <a:ext cx="684076" cy="407099"/>
              </a:xfrm>
              <a:prstGeom prst="rect">
                <a:avLst/>
              </a:prstGeom>
              <a:blipFill rotWithShape="1">
                <a:blip r:embed="rId36"/>
                <a:stretch>
                  <a:fillRect l="-3571" b="-1492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TextovéPole 50"/>
          <p:cNvSpPr txBox="1"/>
          <p:nvPr/>
        </p:nvSpPr>
        <p:spPr>
          <a:xfrm>
            <a:off x="3860304" y="1869300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52" name="TextovéPole 51"/>
          <p:cNvSpPr txBox="1"/>
          <p:nvPr/>
        </p:nvSpPr>
        <p:spPr>
          <a:xfrm>
            <a:off x="6599839" y="1983600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3600000" y="2880000"/>
            <a:ext cx="7756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45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3600000" y="2880000"/>
            <a:ext cx="865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2,7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3600000" y="2880000"/>
            <a:ext cx="1380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51 300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3600000" y="2880000"/>
            <a:ext cx="9477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0,87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3600000" y="288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45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3600000" y="2880000"/>
            <a:ext cx="980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43,7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59" name="TextovéPole 58"/>
          <p:cNvSpPr txBox="1"/>
          <p:nvPr/>
        </p:nvSpPr>
        <p:spPr>
          <a:xfrm>
            <a:off x="3600000" y="2880000"/>
            <a:ext cx="6291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4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60" name="TextovéPole 59"/>
          <p:cNvSpPr txBox="1"/>
          <p:nvPr/>
        </p:nvSpPr>
        <p:spPr>
          <a:xfrm>
            <a:off x="3600000" y="288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32,8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61" name="TextovéPole 60"/>
          <p:cNvSpPr txBox="1"/>
          <p:nvPr/>
        </p:nvSpPr>
        <p:spPr>
          <a:xfrm>
            <a:off x="3600000" y="288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3,19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3600000" y="2880000"/>
            <a:ext cx="8293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28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3600000" y="2880000"/>
            <a:ext cx="5111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6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64" name="TextovéPole 63"/>
          <p:cNvSpPr txBox="1"/>
          <p:nvPr/>
        </p:nvSpPr>
        <p:spPr>
          <a:xfrm>
            <a:off x="3600000" y="2880000"/>
            <a:ext cx="1234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2 250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65" name="TextovéPole 64"/>
          <p:cNvSpPr txBox="1"/>
          <p:nvPr/>
        </p:nvSpPr>
        <p:spPr>
          <a:xfrm>
            <a:off x="3601226" y="288147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0,725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66" name="TextovéPole 65"/>
          <p:cNvSpPr txBox="1"/>
          <p:nvPr/>
        </p:nvSpPr>
        <p:spPr>
          <a:xfrm>
            <a:off x="3600000" y="288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326,5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3600000" y="288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0,057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3600000" y="2879625"/>
            <a:ext cx="1372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76,2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69" name="TextovéPole 68"/>
          <p:cNvSpPr txBox="1"/>
          <p:nvPr/>
        </p:nvSpPr>
        <p:spPr>
          <a:xfrm>
            <a:off x="3600000" y="2880000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48 000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70" name="TextovéPole 69"/>
          <p:cNvSpPr txBox="1"/>
          <p:nvPr/>
        </p:nvSpPr>
        <p:spPr>
          <a:xfrm>
            <a:off x="3600000" y="2880000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6 290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71" name="TextovéPole 70"/>
          <p:cNvSpPr txBox="1"/>
          <p:nvPr/>
        </p:nvSpPr>
        <p:spPr>
          <a:xfrm>
            <a:off x="3600000" y="2880000"/>
            <a:ext cx="12097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326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72" name="TextovéPole 71"/>
          <p:cNvSpPr txBox="1"/>
          <p:nvPr/>
        </p:nvSpPr>
        <p:spPr>
          <a:xfrm>
            <a:off x="3600000" y="2880000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2 420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73" name="TextovéPole 72"/>
          <p:cNvSpPr txBox="1"/>
          <p:nvPr/>
        </p:nvSpPr>
        <p:spPr>
          <a:xfrm>
            <a:off x="3600000" y="288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0,584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74" name="TextovéPole 73"/>
          <p:cNvSpPr txBox="1"/>
          <p:nvPr/>
        </p:nvSpPr>
        <p:spPr>
          <a:xfrm>
            <a:off x="3600000" y="2880000"/>
            <a:ext cx="117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0,835</a:t>
            </a:r>
            <a:endParaRPr lang="cs-CZ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36039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3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8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0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3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0" fill="hold">
                      <p:stCondLst>
                        <p:cond delay="indefinite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0" fill="hold">
                      <p:stCondLst>
                        <p:cond delay="indefinite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2" fill="hold">
                      <p:stCondLst>
                        <p:cond delay="indefinite"/>
                      </p:stCondLst>
                      <p:childTnLst>
                        <p:par>
                          <p:cTn id="323" fill="hold">
                            <p:stCondLst>
                              <p:cond delay="0"/>
                            </p:stCondLst>
                            <p:childTnLst>
                              <p:par>
                                <p:cTn id="3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0" fill="hold">
                      <p:stCondLst>
                        <p:cond delay="indefinite"/>
                      </p:stCondLst>
                      <p:childTnLst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presetID="22" presetClass="exit" presetSubtype="1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5" fill="hold">
                      <p:stCondLst>
                        <p:cond delay="indefinite"/>
                      </p:stCondLst>
                      <p:childTnLst>
                        <p:par>
                          <p:cTn id="336" fill="hold">
                            <p:stCondLst>
                              <p:cond delay="0"/>
                            </p:stCondLst>
                            <p:childTnLst>
                              <p:par>
                                <p:cTn id="3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7" fill="hold">
                      <p:stCondLst>
                        <p:cond delay="indefinite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5" fill="hold">
                      <p:stCondLst>
                        <p:cond delay="indefinite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0" fill="hold">
                      <p:stCondLst>
                        <p:cond delay="indefinite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2" fill="hold">
                      <p:stCondLst>
                        <p:cond delay="indefinite"/>
                      </p:stCondLst>
                      <p:childTnLst>
                        <p:par>
                          <p:cTn id="373" fill="hold">
                            <p:stCondLst>
                              <p:cond delay="0"/>
                            </p:stCondLst>
                            <p:childTnLst>
                              <p:par>
                                <p:cTn id="37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0" fill="hold">
                      <p:stCondLst>
                        <p:cond delay="indefinite"/>
                      </p:stCondLst>
                      <p:childTnLst>
                        <p:par>
                          <p:cTn id="381" fill="hold">
                            <p:stCondLst>
                              <p:cond delay="0"/>
                            </p:stCondLst>
                            <p:childTnLst>
                              <p:par>
                                <p:cTn id="382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8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5" fill="hold">
                      <p:stCondLst>
                        <p:cond delay="indefinite"/>
                      </p:stCondLst>
                      <p:childTnLst>
                        <p:par>
                          <p:cTn id="386" fill="hold">
                            <p:stCondLst>
                              <p:cond delay="0"/>
                            </p:stCondLst>
                            <p:childTnLst>
                              <p:par>
                                <p:cTn id="3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7" fill="hold">
                      <p:stCondLst>
                        <p:cond delay="indefinite"/>
                      </p:stCondLst>
                      <p:childTnLst>
                        <p:par>
                          <p:cTn id="398" fill="hold">
                            <p:stCondLst>
                              <p:cond delay="0"/>
                            </p:stCondLst>
                            <p:childTnLst>
                              <p:par>
                                <p:cTn id="39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5" fill="hold">
                      <p:stCondLst>
                        <p:cond delay="indefinite"/>
                      </p:stCondLst>
                      <p:childTnLst>
                        <p:par>
                          <p:cTn id="406" fill="hold">
                            <p:stCondLst>
                              <p:cond delay="0"/>
                            </p:stCondLst>
                            <p:childTnLst>
                              <p:par>
                                <p:cTn id="40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0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0" fill="hold">
                      <p:stCondLst>
                        <p:cond delay="indefinite"/>
                      </p:stCondLst>
                      <p:childTnLst>
                        <p:par>
                          <p:cTn id="411" fill="hold">
                            <p:stCondLst>
                              <p:cond delay="0"/>
                            </p:stCondLst>
                            <p:childTnLst>
                              <p:par>
                                <p:cTn id="4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2" fill="hold">
                      <p:stCondLst>
                        <p:cond delay="indefinite"/>
                      </p:stCondLst>
                      <p:childTnLst>
                        <p:par>
                          <p:cTn id="423" fill="hold">
                            <p:stCondLst>
                              <p:cond delay="0"/>
                            </p:stCondLst>
                            <p:childTnLst>
                              <p:par>
                                <p:cTn id="4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9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0" fill="hold">
                      <p:stCondLst>
                        <p:cond delay="indefinite"/>
                      </p:stCondLst>
                      <p:childTnLst>
                        <p:par>
                          <p:cTn id="431" fill="hold">
                            <p:stCondLst>
                              <p:cond delay="0"/>
                            </p:stCondLst>
                            <p:childTnLst>
                              <p:par>
                                <p:cTn id="432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3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5" fill="hold">
                      <p:stCondLst>
                        <p:cond delay="indefinite"/>
                      </p:stCondLst>
                      <p:childTnLst>
                        <p:par>
                          <p:cTn id="436" fill="hold">
                            <p:stCondLst>
                              <p:cond delay="0"/>
                            </p:stCondLst>
                            <p:childTnLst>
                              <p:par>
                                <p:cTn id="4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7" fill="hold">
                      <p:stCondLst>
                        <p:cond delay="indefinite"/>
                      </p:stCondLst>
                      <p:childTnLst>
                        <p:par>
                          <p:cTn id="448" fill="hold">
                            <p:stCondLst>
                              <p:cond delay="0"/>
                            </p:stCondLst>
                            <p:childTnLst>
                              <p:par>
                                <p:cTn id="4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5" fill="hold">
                      <p:stCondLst>
                        <p:cond delay="indefinite"/>
                      </p:stCondLst>
                      <p:childTnLst>
                        <p:par>
                          <p:cTn id="456" fill="hold">
                            <p:stCondLst>
                              <p:cond delay="0"/>
                            </p:stCondLst>
                            <p:childTnLst>
                              <p:par>
                                <p:cTn id="45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5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0" fill="hold">
                      <p:stCondLst>
                        <p:cond delay="indefinite"/>
                      </p:stCondLst>
                      <p:childTnLst>
                        <p:par>
                          <p:cTn id="461" fill="hold">
                            <p:stCondLst>
                              <p:cond delay="0"/>
                            </p:stCondLst>
                            <p:childTnLst>
                              <p:par>
                                <p:cTn id="4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2" fill="hold">
                      <p:stCondLst>
                        <p:cond delay="indefinite"/>
                      </p:stCondLst>
                      <p:childTnLst>
                        <p:par>
                          <p:cTn id="473" fill="hold">
                            <p:stCondLst>
                              <p:cond delay="0"/>
                            </p:stCondLst>
                            <p:childTnLst>
                              <p:par>
                                <p:cTn id="47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0" fill="hold">
                      <p:stCondLst>
                        <p:cond delay="indefinite"/>
                      </p:stCondLst>
                      <p:childTnLst>
                        <p:par>
                          <p:cTn id="481" fill="hold">
                            <p:stCondLst>
                              <p:cond delay="0"/>
                            </p:stCondLst>
                            <p:childTnLst>
                              <p:par>
                                <p:cTn id="482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8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5" fill="hold">
                      <p:stCondLst>
                        <p:cond delay="indefinite"/>
                      </p:stCondLst>
                      <p:childTnLst>
                        <p:par>
                          <p:cTn id="486" fill="hold">
                            <p:stCondLst>
                              <p:cond delay="0"/>
                            </p:stCondLst>
                            <p:childTnLst>
                              <p:par>
                                <p:cTn id="4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7" fill="hold">
                      <p:stCondLst>
                        <p:cond delay="indefinite"/>
                      </p:stCondLst>
                      <p:childTnLst>
                        <p:par>
                          <p:cTn id="498" fill="hold">
                            <p:stCondLst>
                              <p:cond delay="0"/>
                            </p:stCondLst>
                            <p:childTnLst>
                              <p:par>
                                <p:cTn id="49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5" fill="hold">
                      <p:stCondLst>
                        <p:cond delay="indefinite"/>
                      </p:stCondLst>
                      <p:childTnLst>
                        <p:par>
                          <p:cTn id="506" fill="hold">
                            <p:stCondLst>
                              <p:cond delay="0"/>
                            </p:stCondLst>
                            <p:childTnLst>
                              <p:par>
                                <p:cTn id="50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0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0" fill="hold">
                      <p:stCondLst>
                        <p:cond delay="indefinite"/>
                      </p:stCondLst>
                      <p:childTnLst>
                        <p:par>
                          <p:cTn id="511" fill="hold">
                            <p:stCondLst>
                              <p:cond delay="0"/>
                            </p:stCondLst>
                            <p:childTnLst>
                              <p:par>
                                <p:cTn id="5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2" fill="hold">
                      <p:stCondLst>
                        <p:cond delay="indefinite"/>
                      </p:stCondLst>
                      <p:childTnLst>
                        <p:par>
                          <p:cTn id="523" fill="hold">
                            <p:stCondLst>
                              <p:cond delay="0"/>
                            </p:stCondLst>
                            <p:childTnLst>
                              <p:par>
                                <p:cTn id="5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0" fill="hold">
                      <p:stCondLst>
                        <p:cond delay="indefinite"/>
                      </p:stCondLst>
                      <p:childTnLst>
                        <p:par>
                          <p:cTn id="531" fill="hold">
                            <p:stCondLst>
                              <p:cond delay="0"/>
                            </p:stCondLst>
                            <p:childTnLst>
                              <p:par>
                                <p:cTn id="532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3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5" fill="hold">
                      <p:stCondLst>
                        <p:cond delay="indefinite"/>
                      </p:stCondLst>
                      <p:childTnLst>
                        <p:par>
                          <p:cTn id="536" fill="hold">
                            <p:stCondLst>
                              <p:cond delay="0"/>
                            </p:stCondLst>
                            <p:childTnLst>
                              <p:par>
                                <p:cTn id="5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7" fill="hold">
                      <p:stCondLst>
                        <p:cond delay="indefinite"/>
                      </p:stCondLst>
                      <p:childTnLst>
                        <p:par>
                          <p:cTn id="548" fill="hold">
                            <p:stCondLst>
                              <p:cond delay="0"/>
                            </p:stCondLst>
                            <p:childTnLst>
                              <p:par>
                                <p:cTn id="5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4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5" fill="hold">
                      <p:stCondLst>
                        <p:cond delay="indefinite"/>
                      </p:stCondLst>
                      <p:childTnLst>
                        <p:par>
                          <p:cTn id="556" fill="hold">
                            <p:stCondLst>
                              <p:cond delay="0"/>
                            </p:stCondLst>
                            <p:childTnLst>
                              <p:par>
                                <p:cTn id="55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5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/>
      <p:bldP spid="57" grpId="3"/>
      <p:bldP spid="58" grpId="0"/>
      <p:bldP spid="58" grpId="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7" grpId="0"/>
      <p:bldP spid="67" grpId="1"/>
      <p:bldP spid="68" grpId="0"/>
      <p:bldP spid="68" grpId="1"/>
      <p:bldP spid="69" grpId="0"/>
      <p:bldP spid="69" grpId="1"/>
      <p:bldP spid="70" grpId="0"/>
      <p:bldP spid="70" grpId="1"/>
      <p:bldP spid="71" grpId="0"/>
      <p:bldP spid="71" grpId="1"/>
      <p:bldP spid="72" grpId="0"/>
      <p:bldP spid="72" grpId="1"/>
      <p:bldP spid="73" grpId="0"/>
      <p:bldP spid="73" grpId="1"/>
      <p:bldP spid="74" grpId="0"/>
      <p:bldP spid="74" grpId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1934</TotalTime>
  <Words>478</Words>
  <Application>Microsoft Office PowerPoint</Application>
  <PresentationFormat>Předvádění na obrazovce (16:9)</PresentationFormat>
  <Paragraphs>218</Paragraphs>
  <Slides>7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Prezentace školení zaměstnanců</vt:lpstr>
      <vt:lpstr>Převody jednotek hmotnosti</vt:lpstr>
      <vt:lpstr>Jednotky hmotnosti a vztahy mezi nimi</vt:lpstr>
      <vt:lpstr>Jednotky hmotnosti a vztahy mezi nimi</vt:lpstr>
      <vt:lpstr>Jednotky obsahu a vztahy mezi nimi</vt:lpstr>
      <vt:lpstr>Jednotky obsahu Postup při převádění</vt:lpstr>
      <vt:lpstr>Jednotky délky Postup při převádění</vt:lpstr>
      <vt:lpstr>Jednotky obsahu Cvičení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300</cp:revision>
  <dcterms:created xsi:type="dcterms:W3CDTF">2012-01-02T08:14:14Z</dcterms:created>
  <dcterms:modified xsi:type="dcterms:W3CDTF">2012-12-18T10:30:34Z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