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303" r:id="rId3"/>
    <p:sldId id="306" r:id="rId4"/>
    <p:sldId id="310" r:id="rId5"/>
    <p:sldId id="311" r:id="rId6"/>
    <p:sldId id="309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4" d="100"/>
          <a:sy n="64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Porovnávání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Desetinná čísla</a:t>
            </a:r>
            <a:endParaRPr lang="cs-CZ" sz="32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206649"/>
              </p:ext>
            </p:extLst>
          </p:nvPr>
        </p:nvGraphicFramePr>
        <p:xfrm>
          <a:off x="109538" y="3032902"/>
          <a:ext cx="8924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List" r:id="rId3" imgW="8925055" imgH="161960" progId="Excel.Sheet.12">
                  <p:embed/>
                </p:oleObj>
              </mc:Choice>
              <mc:Fallback>
                <p:oleObj name="List" r:id="rId3" imgW="8925055" imgH="161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38" y="3032902"/>
                        <a:ext cx="8924925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ovéPole 11"/>
          <p:cNvSpPr txBox="1"/>
          <p:nvPr/>
        </p:nvSpPr>
        <p:spPr>
          <a:xfrm>
            <a:off x="791580" y="220486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3399"/>
                </a:solidFill>
              </a:rPr>
              <a:t>8,56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3024000" y="224086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8,58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16" name="Přímá spojnice se šipkou 15"/>
          <p:cNvCxnSpPr/>
          <p:nvPr/>
        </p:nvCxnSpPr>
        <p:spPr bwMode="auto">
          <a:xfrm>
            <a:off x="102600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Přímá spojnice se šipkou 54"/>
          <p:cNvCxnSpPr/>
          <p:nvPr/>
        </p:nvCxnSpPr>
        <p:spPr bwMode="auto">
          <a:xfrm>
            <a:off x="3275856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5364088" y="2240864"/>
            <a:ext cx="60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8,6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58" name="Přímá spojnice se šipkou 57"/>
          <p:cNvCxnSpPr/>
          <p:nvPr/>
        </p:nvCxnSpPr>
        <p:spPr bwMode="auto">
          <a:xfrm>
            <a:off x="673224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444208" y="22408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8,61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60" name="Přímá spojnice se šipkou 59"/>
          <p:cNvCxnSpPr/>
          <p:nvPr/>
        </p:nvCxnSpPr>
        <p:spPr bwMode="auto">
          <a:xfrm>
            <a:off x="559800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Vývojový diagram: spojnice 16"/>
          <p:cNvSpPr/>
          <p:nvPr/>
        </p:nvSpPr>
        <p:spPr bwMode="auto">
          <a:xfrm>
            <a:off x="1548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Vývojový diagram: spojnice 70"/>
          <p:cNvSpPr/>
          <p:nvPr/>
        </p:nvSpPr>
        <p:spPr bwMode="auto">
          <a:xfrm>
            <a:off x="3726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Vývojový diagram: spojnice 71"/>
          <p:cNvSpPr/>
          <p:nvPr/>
        </p:nvSpPr>
        <p:spPr bwMode="auto">
          <a:xfrm>
            <a:off x="864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Vývojový diagram: spojnice 74"/>
          <p:cNvSpPr/>
          <p:nvPr/>
        </p:nvSpPr>
        <p:spPr bwMode="auto">
          <a:xfrm>
            <a:off x="7380312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336" y="3717032"/>
            <a:ext cx="6840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Jaká čísla jsou na číselné ose označena červenými tečkami?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03960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8,559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203553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8,565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3419872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8,584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7020272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8,616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-36000" y="4113228"/>
            <a:ext cx="617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Seřaď podle velikosti modrá čísla nad číselnou osou.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228000" y="4113228"/>
            <a:ext cx="29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8,56 &lt; 8,58 &lt; 8,6 &lt; 8,61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51841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Čísla jsou na číselné ose vždy uspořádána podle velikosti, </a:t>
            </a:r>
            <a:br>
              <a:rPr lang="cs-CZ" sz="2400" b="1" dirty="0" smtClean="0"/>
            </a:br>
            <a:r>
              <a:rPr lang="cs-CZ" sz="2400" b="1" dirty="0" smtClean="0"/>
              <a:t>tj. číslo vlevo je vždy menší než číslo vpravo.</a:t>
            </a:r>
            <a:endParaRPr lang="cs-CZ" sz="24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1763688" y="5598532"/>
            <a:ext cx="57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2339752" y="54092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3420000" y="5401083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4500000" y="5418532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5580000" y="5418532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6660000" y="54092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067649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5,3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3116433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5,4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4183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5,5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5281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5,6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343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1425" y="57785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5,3 &lt; 5,4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802494" y="639259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5,6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758759" y="626447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5,4 &lt; 5,6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4112141" y="617783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5,3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5744947" y="633462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5,5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7440229" y="581408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5,4 &lt; 5,5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2" grpId="0"/>
      <p:bldP spid="57" grpId="0"/>
      <p:bldP spid="59" grpId="0"/>
      <p:bldP spid="17" grpId="0" animBg="1"/>
      <p:bldP spid="71" grpId="0" animBg="1"/>
      <p:bldP spid="72" grpId="0" animBg="1"/>
      <p:bldP spid="75" grpId="0" animBg="1"/>
      <p:bldP spid="18" grpId="0"/>
      <p:bldP spid="19" grpId="0"/>
      <p:bldP spid="85" grpId="0"/>
      <p:bldP spid="86" grpId="0"/>
      <p:bldP spid="87" grpId="0"/>
      <p:bldP spid="88" grpId="0"/>
      <p:bldP spid="89" grpId="0"/>
      <p:bldP spid="21" grpId="0"/>
      <p:bldP spid="26" grpId="0"/>
      <p:bldP spid="94" grpId="0"/>
      <p:bldP spid="95" grpId="0"/>
      <p:bldP spid="96" grpId="0"/>
      <p:bldP spid="97" grpId="0"/>
      <p:bldP spid="27" grpId="0"/>
      <p:bldP spid="98" grpId="0"/>
      <p:bldP spid="99" grpId="0"/>
      <p:bldP spid="100" grpId="0"/>
      <p:bldP spid="101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Porovnávání </a:t>
            </a:r>
            <a:r>
              <a:rPr lang="cs-CZ" dirty="0" smtClean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Porovnej čísla: </a:t>
            </a: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b="1" dirty="0" smtClean="0"/>
              <a:t>52,682 7 a 52,683 1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420000"/>
            <a:ext cx="3786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porovnáme čísla před desetinnou čárkou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840000" y="3528000"/>
            <a:ext cx="1764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52 = 52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200164"/>
            <a:ext cx="500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 rovnosti postupně porovnáváme jednotlivé číslice za desetinnou čárkou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5040000"/>
            <a:ext cx="5863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narazíme na dvojici čísel, která se nerovnají, porovnáme je a nerovnost platí i pro zadaná čísla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6840000" y="4068000"/>
            <a:ext cx="10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 = 6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160000" y="5940000"/>
            <a:ext cx="2391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3600" b="1" dirty="0"/>
              <a:t>52,682 </a:t>
            </a:r>
            <a:r>
              <a:rPr lang="cs-CZ" sz="3600" b="1" dirty="0" smtClean="0"/>
              <a:t>7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840000" y="4608000"/>
            <a:ext cx="10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 = 8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840000" y="5148000"/>
            <a:ext cx="10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 &lt; 3</a:t>
            </a:r>
            <a:endParaRPr lang="cs-CZ" sz="2400" b="1" dirty="0"/>
          </a:p>
        </p:txBody>
      </p:sp>
      <p:sp>
        <p:nvSpPr>
          <p:cNvPr id="2" name="Šipka doprava 1"/>
          <p:cNvSpPr/>
          <p:nvPr/>
        </p:nvSpPr>
        <p:spPr bwMode="auto">
          <a:xfrm>
            <a:off x="3600000" y="3600000"/>
            <a:ext cx="2592288" cy="323165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Šipka doleva 5"/>
          <p:cNvSpPr/>
          <p:nvPr/>
        </p:nvSpPr>
        <p:spPr bwMode="auto">
          <a:xfrm>
            <a:off x="5724128" y="5263416"/>
            <a:ext cx="1008112" cy="230832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112000" y="5940000"/>
            <a:ext cx="1980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3600" b="1" dirty="0" smtClean="0"/>
              <a:t>52,683 </a:t>
            </a:r>
            <a:r>
              <a:rPr lang="cs-CZ" sz="3600" b="1" dirty="0"/>
              <a:t>1</a:t>
            </a:r>
            <a:endParaRPr lang="cs-CZ" sz="3600" b="1" dirty="0"/>
          </a:p>
        </p:txBody>
      </p:sp>
      <p:sp>
        <p:nvSpPr>
          <p:cNvPr id="8" name="Obdélník 7"/>
          <p:cNvSpPr/>
          <p:nvPr/>
        </p:nvSpPr>
        <p:spPr>
          <a:xfrm>
            <a:off x="4428000" y="5940000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smtClean="0"/>
              <a:t>&lt;</a:t>
            </a:r>
            <a:endParaRPr lang="cs-CZ" sz="3600" dirty="0"/>
          </a:p>
        </p:txBody>
      </p:sp>
      <p:sp>
        <p:nvSpPr>
          <p:cNvPr id="43" name="Oblouk 42"/>
          <p:cNvSpPr/>
          <p:nvPr/>
        </p:nvSpPr>
        <p:spPr bwMode="auto">
          <a:xfrm rot="5400000">
            <a:off x="3420000" y="1800000"/>
            <a:ext cx="1192394" cy="1962814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louk 46"/>
          <p:cNvSpPr/>
          <p:nvPr/>
        </p:nvSpPr>
        <p:spPr bwMode="auto">
          <a:xfrm rot="5400000">
            <a:off x="3852000" y="1800000"/>
            <a:ext cx="1192394" cy="1962814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louk 47"/>
          <p:cNvSpPr/>
          <p:nvPr/>
        </p:nvSpPr>
        <p:spPr bwMode="auto">
          <a:xfrm rot="5400000">
            <a:off x="4068000" y="1800000"/>
            <a:ext cx="1192394" cy="1962814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louk 48"/>
          <p:cNvSpPr/>
          <p:nvPr/>
        </p:nvSpPr>
        <p:spPr bwMode="auto">
          <a:xfrm rot="5400000">
            <a:off x="4284000" y="1800000"/>
            <a:ext cx="1192394" cy="1962814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4" grpId="0"/>
      <p:bldP spid="41" grpId="0"/>
      <p:bldP spid="5" grpId="0"/>
      <p:bldP spid="16" grpId="0"/>
      <p:bldP spid="17" grpId="0"/>
      <p:bldP spid="2" grpId="0" animBg="1"/>
      <p:bldP spid="6" grpId="0" animBg="1"/>
      <p:bldP spid="7" grpId="0"/>
      <p:bldP spid="8" grpId="0"/>
      <p:bldP spid="8" grpId="1"/>
      <p:bldP spid="43" grpId="0" animBg="1"/>
      <p:bldP spid="43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Porovnávání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Porovnej </a:t>
            </a:r>
            <a:r>
              <a:rPr lang="cs-CZ" sz="2800" b="1" dirty="0" smtClean="0"/>
              <a:t>desetinná čísla: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60000" y="2520000"/>
            <a:ext cx="92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6,8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520000"/>
            <a:ext cx="123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7,2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3,24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3,204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0000" y="396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5,205 4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980000" y="396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5,206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468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0,824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00000" y="4680000"/>
            <a:ext cx="149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0,824 0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5,205 4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98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5,254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60000" y="612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2,580 63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980000" y="612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2,580 6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760000" y="2520000"/>
            <a:ext cx="12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37,600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200000" y="2520000"/>
            <a:ext cx="123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37,6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76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1,002 5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38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1,020 4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760000" y="396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0,123 54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560000" y="3960000"/>
            <a:ext cx="15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0,123 45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760000" y="468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10,006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200000" y="468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10,000 72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60000" y="540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32,235 4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60000" y="5399998"/>
            <a:ext cx="15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32,235 38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612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2,058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200000" y="612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2,58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324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&lt;</a:t>
            </a:r>
            <a:endParaRPr lang="cs-CZ" sz="6000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320000" y="396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=</a:t>
            </a:r>
            <a:endParaRPr lang="cs-CZ" sz="60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320000" y="468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&gt;</a:t>
            </a:r>
            <a:endParaRPr lang="cs-CZ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0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9" grpId="0"/>
      <p:bldP spid="40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8" grpId="0"/>
      <p:bldP spid="8" grpId="1"/>
      <p:bldP spid="8" grpId="2"/>
      <p:bldP spid="8" grpId="3"/>
      <p:bldP spid="8" grpId="4"/>
      <p:bldP spid="8" grpId="5"/>
      <p:bldP spid="8" grpId="6"/>
      <p:bldP spid="8" grpId="7"/>
      <p:bldP spid="8" grpId="8"/>
      <p:bldP spid="8" grpId="9"/>
      <p:bldP spid="56" grpId="0"/>
      <p:bldP spid="56" grpId="1"/>
      <p:bldP spid="56" grpId="2"/>
      <p:bldP spid="56" grpId="3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Porovnávání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Seřaď </a:t>
            </a:r>
            <a:r>
              <a:rPr lang="cs-CZ" sz="2800" b="1" dirty="0" smtClean="0"/>
              <a:t>desetinná </a:t>
            </a:r>
            <a:r>
              <a:rPr lang="cs-CZ" sz="2800" b="1" dirty="0" smtClean="0"/>
              <a:t>čísla od nejmenšího </a:t>
            </a:r>
            <a:br>
              <a:rPr lang="cs-CZ" sz="2800" b="1" dirty="0" smtClean="0"/>
            </a:br>
            <a:r>
              <a:rPr lang="cs-CZ" sz="2800" b="1" dirty="0" smtClean="0"/>
              <a:t>(zapiš mezi ně znaky rovnosti či nerovnosti):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49906" y="3112233"/>
            <a:ext cx="1601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2,321</a:t>
            </a:r>
            <a:endParaRPr lang="cs-CZ" sz="32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155648" y="3404620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2,321 3</a:t>
            </a:r>
            <a:endParaRPr lang="cs-CZ" sz="32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308305" y="3989579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3,231</a:t>
            </a:r>
            <a:endParaRPr lang="cs-CZ" sz="32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192277" y="5135613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2,323</a:t>
            </a:r>
            <a:endParaRPr lang="cs-CZ" sz="32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99592" y="4168055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2,317</a:t>
            </a:r>
            <a:endParaRPr lang="cs-CZ" sz="32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44737" y="5440320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</a:t>
            </a:r>
            <a:endParaRPr lang="cs-CZ" sz="32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896603" y="5159129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2,320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159458" y="4574354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2,302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623731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2,302 &lt; 2,317 &lt; 2,32 = 2,320 &lt; 2,321 &lt; 2,321 3 &lt; 2,323 &lt; 3,231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481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0" grpId="0"/>
      <p:bldP spid="25" grpId="0"/>
      <p:bldP spid="26" grpId="0"/>
      <p:bldP spid="27" grpId="0"/>
      <p:bldP spid="28" grpId="0"/>
      <p:bldP spid="29" grpId="0"/>
      <p:bldP spid="30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Porovnávání desetinných čísel</a:t>
            </a:r>
            <a:endParaRPr lang="cs-CZ" sz="32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-36512" y="1937628"/>
            <a:ext cx="9144000" cy="49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všechna přirozená čísla pro něž platí: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60000" y="2520000"/>
                <a:ext cx="11521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520000"/>
                <a:ext cx="1152128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60000" y="3240000"/>
                <a:ext cx="11521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11521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60000" y="3960000"/>
                <a:ext cx="18638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960000"/>
                <a:ext cx="1863824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59684" y="4680000"/>
                <a:ext cx="18638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84" y="4680000"/>
                <a:ext cx="1863824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60000" y="5400000"/>
                <a:ext cx="20798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000"/>
                <a:ext cx="207984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60000" y="6120000"/>
                <a:ext cx="20798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120000"/>
                <a:ext cx="2079848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760000" y="252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520000"/>
                <a:ext cx="1512168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760000" y="324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240000"/>
                <a:ext cx="1512168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760000" y="396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960000"/>
                <a:ext cx="1512168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760000" y="468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4680000"/>
                <a:ext cx="1512168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5760000" y="5400000"/>
                <a:ext cx="16451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400000"/>
                <a:ext cx="1645117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760000" y="6120000"/>
                <a:ext cx="24398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6120000"/>
                <a:ext cx="2439888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1822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2099</TotalTime>
  <Words>294</Words>
  <Application>Microsoft Office PowerPoint</Application>
  <PresentationFormat>Předvádění na obrazovce (4:3)</PresentationFormat>
  <Paragraphs>96</Paragraphs>
  <Slides>6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Prezentace školení zaměstnanců</vt:lpstr>
      <vt:lpstr>List aplikace Microsoft Excel</vt:lpstr>
      <vt:lpstr>Porovnávání desetinných čísel</vt:lpstr>
      <vt:lpstr>Desetinná čísla</vt:lpstr>
      <vt:lpstr>Porovnávání desetinných čísel</vt:lpstr>
      <vt:lpstr>Porovnávání desetinných čísel</vt:lpstr>
      <vt:lpstr>Porovnávání desetinných čísel</vt:lpstr>
      <vt:lpstr>Porovnávání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324</cp:revision>
  <dcterms:created xsi:type="dcterms:W3CDTF">2012-01-02T08:14:14Z</dcterms:created>
  <dcterms:modified xsi:type="dcterms:W3CDTF">2012-12-01T11:52:08Z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