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9"/>
  </p:notesMasterIdLst>
  <p:handoutMasterIdLst>
    <p:handoutMasterId r:id="rId10"/>
  </p:handoutMasterIdLst>
  <p:sldIdLst>
    <p:sldId id="256" r:id="rId2"/>
    <p:sldId id="281" r:id="rId3"/>
    <p:sldId id="302" r:id="rId4"/>
    <p:sldId id="305" r:id="rId5"/>
    <p:sldId id="303" r:id="rId6"/>
    <p:sldId id="308" r:id="rId7"/>
    <p:sldId id="307" r:id="rId8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64" d="100"/>
          <a:sy n="64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1052736"/>
            <a:ext cx="7772400" cy="861616"/>
          </a:xfrm>
        </p:spPr>
        <p:txBody>
          <a:bodyPr/>
          <a:lstStyle/>
          <a:p>
            <a:pPr algn="ctr"/>
            <a:r>
              <a:rPr lang="cs-CZ" dirty="0" smtClean="0"/>
              <a:t>Odčítání desetinných čísel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Odčítání 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9"/>
            <a:ext cx="9144000" cy="62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Postup při odčítání desetinných čísel: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564905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145,84 </a:t>
            </a:r>
            <a:r>
              <a:rPr lang="cs-CZ" sz="2400" b="1" dirty="0"/>
              <a:t>-</a:t>
            </a:r>
            <a:r>
              <a:rPr lang="cs-CZ" sz="2400" b="1" dirty="0" smtClean="0"/>
              <a:t> 51,372 =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395028" y="324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639415" y="360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899084" y="324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639416" y="324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043100" y="3240000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259632" y="3240000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396000" y="3600000"/>
            <a:ext cx="404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900000" y="3600000"/>
            <a:ext cx="224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1043608" y="360000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1260000" y="3600000"/>
            <a:ext cx="440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1512000" y="360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179004" y="3240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2880000" y="2520000"/>
            <a:ext cx="6228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1. Zapíšeme čísla pod sebe tak, aby pod </a:t>
            </a:r>
            <a:br>
              <a:rPr lang="cs-CZ" sz="2400" b="1" dirty="0" smtClean="0"/>
            </a:br>
            <a:r>
              <a:rPr lang="cs-CZ" sz="2400" b="1" dirty="0" smtClean="0"/>
              <a:t>    sebou byly číslice na stejných řádech </a:t>
            </a:r>
            <a:br>
              <a:rPr lang="cs-CZ" sz="2400" b="1" dirty="0" smtClean="0"/>
            </a:br>
            <a:r>
              <a:rPr lang="cs-CZ" sz="2400" b="1" dirty="0" smtClean="0"/>
              <a:t>    a desetinné čárky.</a:t>
            </a:r>
            <a:endParaRPr lang="cs-CZ" sz="24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2880000" y="3600000"/>
            <a:ext cx="6228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2. Pokud mají čísla rozdílný počet číslic </a:t>
            </a:r>
            <a:br>
              <a:rPr lang="cs-CZ" sz="2400" b="1" dirty="0" smtClean="0"/>
            </a:br>
            <a:r>
              <a:rPr lang="cs-CZ" sz="2400" b="1" dirty="0" smtClean="0"/>
              <a:t>    za desetinnou čárkou, můžeme </a:t>
            </a:r>
            <a:br>
              <a:rPr lang="cs-CZ" sz="2400" b="1" dirty="0" smtClean="0"/>
            </a:br>
            <a:r>
              <a:rPr lang="cs-CZ" sz="2400" b="1" dirty="0" smtClean="0"/>
              <a:t>    za poslední číslici doplnit nulu (nuly), </a:t>
            </a:r>
            <a:br>
              <a:rPr lang="cs-CZ" sz="2400" b="1" dirty="0" smtClean="0"/>
            </a:br>
            <a:r>
              <a:rPr lang="cs-CZ" sz="2400" b="1" dirty="0" smtClean="0"/>
              <a:t>    tak aby počet číslic byl stejný.</a:t>
            </a:r>
            <a:endParaRPr lang="cs-CZ" sz="2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1512000" y="324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2880000" y="5040000"/>
            <a:ext cx="6228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3. Odečteme čísla stejně jako čísla </a:t>
            </a:r>
            <a:br>
              <a:rPr lang="cs-CZ" sz="2400" b="1" dirty="0" smtClean="0"/>
            </a:br>
            <a:r>
              <a:rPr lang="cs-CZ" sz="2400" b="1" dirty="0" smtClean="0"/>
              <a:t>    přirozená a pod desetinné čárky </a:t>
            </a:r>
            <a:br>
              <a:rPr lang="cs-CZ" sz="2400" b="1" dirty="0" smtClean="0"/>
            </a:br>
            <a:r>
              <a:rPr lang="cs-CZ" sz="2400" b="1" dirty="0" smtClean="0"/>
              <a:t>    doplníme desetinnou čárku.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80000" y="3599999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-</a:t>
            </a:r>
            <a:endParaRPr lang="cs-CZ" sz="24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80000" y="4061664"/>
            <a:ext cx="171672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395536" y="4047455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899592" y="4047455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639924" y="4047455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043608" y="4047455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260140" y="4047455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179512" y="4047455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512508" y="4047455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180000" y="4581128"/>
            <a:ext cx="171672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85375" y="4509120"/>
            <a:ext cx="171672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42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5" grpId="0"/>
      <p:bldP spid="61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6" grpId="0"/>
      <p:bldP spid="85" grpId="0"/>
      <p:bldP spid="86" grpId="0"/>
      <p:bldP spid="87" grpId="0"/>
      <p:bldP spid="21" grpId="0"/>
      <p:bldP spid="24" grpId="0"/>
      <p:bldP spid="25" grpId="0"/>
      <p:bldP spid="26" grpId="0"/>
      <p:bldP spid="27" grpId="0"/>
      <p:bldP spid="28" grpId="0"/>
      <p:bldP spid="29" grpId="0"/>
      <p:bldP spid="29" grpId="1"/>
      <p:bldP spid="29" grpId="2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6" t="-567" r="21184" b="567"/>
          <a:stretch/>
        </p:blipFill>
        <p:spPr bwMode="auto">
          <a:xfrm rot="16200000">
            <a:off x="-381852" y="966029"/>
            <a:ext cx="6379314" cy="511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508104" y="214313"/>
            <a:ext cx="3635896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 obchodě:</a:t>
            </a:r>
            <a:endParaRPr lang="cs-CZ" sz="32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5364088" y="1988840"/>
            <a:ext cx="3635896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1. Vypočítejte jakou částku </a:t>
            </a:r>
            <a:br>
              <a:rPr lang="cs-CZ" sz="1900" b="1" dirty="0" smtClean="0"/>
            </a:br>
            <a:r>
              <a:rPr lang="cs-CZ" sz="1900" b="1" dirty="0" smtClean="0"/>
              <a:t>    bychom dostali při platbě </a:t>
            </a:r>
            <a:br>
              <a:rPr lang="cs-CZ" sz="1900" b="1" dirty="0" smtClean="0"/>
            </a:br>
            <a:r>
              <a:rPr lang="cs-CZ" sz="1900" b="1" dirty="0" smtClean="0"/>
              <a:t>    pětisetkorunou, pokud by </a:t>
            </a:r>
            <a:br>
              <a:rPr lang="cs-CZ" sz="1900" b="1" dirty="0" smtClean="0"/>
            </a:br>
            <a:r>
              <a:rPr lang="cs-CZ" sz="1900" b="1" dirty="0" smtClean="0"/>
              <a:t>    se platba prováděla </a:t>
            </a:r>
            <a:br>
              <a:rPr lang="cs-CZ" sz="1900" b="1" dirty="0" smtClean="0"/>
            </a:br>
            <a:r>
              <a:rPr lang="cs-CZ" sz="1900" b="1" dirty="0" smtClean="0"/>
              <a:t>    s přesností na haléře.</a:t>
            </a:r>
            <a:endParaRPr lang="cs-CZ" sz="19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364090" y="3522313"/>
            <a:ext cx="383460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2. Vypočtěte kolik korun </a:t>
            </a:r>
            <a:br>
              <a:rPr lang="cs-CZ" sz="1900" b="1" dirty="0" smtClean="0"/>
            </a:br>
            <a:r>
              <a:rPr lang="cs-CZ" sz="1900" b="1" dirty="0" smtClean="0"/>
              <a:t>    bychom ve skutečnosti </a:t>
            </a:r>
            <a:br>
              <a:rPr lang="cs-CZ" sz="1900" b="1" dirty="0" smtClean="0"/>
            </a:br>
            <a:r>
              <a:rPr lang="cs-CZ" sz="1900" b="1" dirty="0" smtClean="0"/>
              <a:t>    dostali.</a:t>
            </a:r>
            <a:endParaRPr lang="cs-CZ" sz="19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5400000" y="5040000"/>
            <a:ext cx="2808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1) 500 – 277,31 =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7884000" y="5040000"/>
            <a:ext cx="1152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222,69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5400000" y="576000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2) 500 – 277 =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7416000" y="5760000"/>
            <a:ext cx="1152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223</a:t>
            </a:r>
            <a:endParaRPr lang="cs-CZ" sz="2400" b="1" dirty="0"/>
          </a:p>
        </p:txBody>
      </p:sp>
      <p:sp>
        <p:nvSpPr>
          <p:cNvPr id="10" name="Obdélník 9"/>
          <p:cNvSpPr/>
          <p:nvPr/>
        </p:nvSpPr>
        <p:spPr bwMode="auto">
          <a:xfrm>
            <a:off x="5400001" y="5040000"/>
            <a:ext cx="2592062" cy="402365"/>
          </a:xfrm>
          <a:prstGeom prst="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bdélník 13"/>
          <p:cNvSpPr/>
          <p:nvPr/>
        </p:nvSpPr>
        <p:spPr bwMode="auto">
          <a:xfrm>
            <a:off x="5400000" y="5796000"/>
            <a:ext cx="2088325" cy="36004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7249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122" grpId="0"/>
      <p:bldP spid="11" grpId="0"/>
      <p:bldP spid="18" grpId="0"/>
      <p:bldP spid="12" grpId="0"/>
      <p:bldP spid="13" grpId="0"/>
      <p:bldP spid="15" grpId="0"/>
      <p:bldP spid="19" grpId="0"/>
      <p:bldP spid="10" grpId="0" animBg="1"/>
      <p:bldP spid="10" grpId="1" animBg="1"/>
      <p:bldP spid="14" grpId="0" animBg="1"/>
      <p:bldP spid="1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501080"/>
            <a:ext cx="7793037" cy="767680"/>
          </a:xfrm>
        </p:spPr>
        <p:txBody>
          <a:bodyPr/>
          <a:lstStyle/>
          <a:p>
            <a:pPr algn="ctr"/>
            <a:r>
              <a:rPr lang="cs-CZ" dirty="0" smtClean="0"/>
              <a:t>Odčítání </a:t>
            </a:r>
            <a:r>
              <a:rPr lang="cs-CZ" dirty="0"/>
              <a:t>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899592" y="2060848"/>
            <a:ext cx="4176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 zpaměti: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540000" y="2520000"/>
            <a:ext cx="1943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6,7 – 5,8 =</a:t>
            </a:r>
            <a:endParaRPr lang="cs-CZ" sz="28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540000" y="3960000"/>
            <a:ext cx="2087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7,37 - 5,3 </a:t>
            </a:r>
            <a:r>
              <a:rPr lang="cs-CZ" sz="2800" b="1" dirty="0"/>
              <a:t>=</a:t>
            </a:r>
          </a:p>
        </p:txBody>
      </p:sp>
      <p:sp>
        <p:nvSpPr>
          <p:cNvPr id="84" name="TextovéPole 83"/>
          <p:cNvSpPr txBox="1"/>
          <p:nvPr/>
        </p:nvSpPr>
        <p:spPr>
          <a:xfrm>
            <a:off x="2267744" y="2520000"/>
            <a:ext cx="1726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0,9</a:t>
            </a:r>
            <a:endParaRPr lang="cs-CZ" sz="28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2411760" y="3960000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2,07</a:t>
            </a:r>
            <a:endParaRPr lang="cs-CZ" sz="28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2987824" y="3240000"/>
            <a:ext cx="1726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0,024</a:t>
            </a:r>
            <a:endParaRPr lang="cs-CZ" sz="28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540000" y="3240000"/>
            <a:ext cx="2807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0,063 </a:t>
            </a:r>
            <a:r>
              <a:rPr lang="cs-CZ" sz="2800" b="1" dirty="0"/>
              <a:t>-</a:t>
            </a:r>
            <a:r>
              <a:rPr lang="cs-CZ" sz="2800" b="1" dirty="0" smtClean="0"/>
              <a:t> 0,039 =</a:t>
            </a:r>
            <a:endParaRPr lang="cs-CZ" sz="28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39552" y="4680000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0,007 4 - 0,002 =</a:t>
            </a:r>
            <a:endParaRPr lang="cs-CZ" sz="28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3275856" y="4680000"/>
            <a:ext cx="1726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0,005 4</a:t>
            </a:r>
            <a:endParaRPr lang="cs-CZ" sz="28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39552" y="5400000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3,5 - 1,32 =</a:t>
            </a:r>
            <a:endParaRPr lang="cs-CZ" sz="28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411760" y="5400000"/>
            <a:ext cx="1044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2,18</a:t>
            </a:r>
            <a:endParaRPr lang="cs-CZ" sz="28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503536" y="6074132"/>
            <a:ext cx="2430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0,8 - 0,065 =</a:t>
            </a:r>
            <a:endParaRPr lang="cs-CZ" sz="28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2555776" y="6074132"/>
            <a:ext cx="1620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0,735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12397059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84" grpId="0"/>
      <p:bldP spid="107" grpId="0"/>
      <p:bldP spid="12" grpId="0"/>
      <p:bldP spid="13" grpId="0"/>
      <p:bldP spid="17" grpId="0"/>
      <p:bldP spid="18" grpId="0"/>
      <p:bldP spid="19" grpId="0"/>
      <p:bldP spid="20" grpId="0"/>
      <p:bldP spid="25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501080"/>
            <a:ext cx="7793037" cy="767680"/>
          </a:xfrm>
        </p:spPr>
        <p:txBody>
          <a:bodyPr/>
          <a:lstStyle/>
          <a:p>
            <a:pPr algn="ctr"/>
            <a:r>
              <a:rPr lang="cs-CZ" dirty="0" smtClean="0"/>
              <a:t>Odčítání </a:t>
            </a:r>
            <a:r>
              <a:rPr lang="cs-CZ" dirty="0"/>
              <a:t>desetinných čísel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899592" y="206084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270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138,6 </a:t>
            </a:r>
            <a:r>
              <a:rPr lang="cs-CZ" sz="2400" b="1" dirty="0"/>
              <a:t>-</a:t>
            </a:r>
            <a:r>
              <a:rPr lang="cs-CZ" sz="2400" b="1" dirty="0" smtClean="0"/>
              <a:t> 54,7 =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324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3</a:t>
            </a:r>
            <a:r>
              <a:rPr lang="cs-CZ" sz="2400" b="1" dirty="0" smtClean="0"/>
              <a:t>62,73 - 79,6 =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78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103,38 - 42,45 =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432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12,38 - 9,572 =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0" y="486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1,647 - 1,538 =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540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44,7 - 21,729 =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5940000"/>
            <a:ext cx="3707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72,42 - 21,317 62 =</a:t>
            </a:r>
            <a:endParaRPr lang="cs-CZ" sz="24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923928" y="180000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138,6</a:t>
            </a:r>
            <a:endParaRPr lang="cs-CZ" sz="2400" b="1" dirty="0"/>
          </a:p>
        </p:txBody>
      </p:sp>
      <p:sp>
        <p:nvSpPr>
          <p:cNvPr id="4" name="Obdélník 3"/>
          <p:cNvSpPr/>
          <p:nvPr/>
        </p:nvSpPr>
        <p:spPr>
          <a:xfrm>
            <a:off x="4103928" y="2160000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54,7</a:t>
            </a:r>
            <a:endParaRPr lang="cs-CZ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3929763" y="2556000"/>
            <a:ext cx="10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ovéPole 6"/>
          <p:cNvSpPr txBox="1"/>
          <p:nvPr/>
        </p:nvSpPr>
        <p:spPr>
          <a:xfrm>
            <a:off x="4535928" y="252000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283928" y="2520000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103928" y="2520000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463928" y="2520000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016000" y="2700000"/>
            <a:ext cx="1007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83,9</a:t>
            </a:r>
            <a:endParaRPr lang="cs-CZ" sz="2400" b="1" u="dbl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923928" y="3687495"/>
            <a:ext cx="1188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362,73</a:t>
            </a:r>
            <a:endParaRPr lang="cs-CZ" sz="2400" b="1" dirty="0"/>
          </a:p>
        </p:txBody>
      </p:sp>
      <p:sp>
        <p:nvSpPr>
          <p:cNvPr id="30" name="Obdélník 29"/>
          <p:cNvSpPr/>
          <p:nvPr/>
        </p:nvSpPr>
        <p:spPr>
          <a:xfrm>
            <a:off x="4111779" y="4047495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79,6</a:t>
            </a:r>
            <a:endParaRPr lang="cs-CZ" b="1" dirty="0"/>
          </a:p>
        </p:txBody>
      </p:sp>
      <p:cxnSp>
        <p:nvCxnSpPr>
          <p:cNvPr id="31" name="Přímá spojnice 30"/>
          <p:cNvCxnSpPr/>
          <p:nvPr/>
        </p:nvCxnSpPr>
        <p:spPr bwMode="auto">
          <a:xfrm>
            <a:off x="4001771" y="4443495"/>
            <a:ext cx="10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4607936" y="4407495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370011" y="4407495"/>
            <a:ext cx="281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175936" y="4407495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3995936" y="4407495"/>
            <a:ext cx="362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4535936" y="4407495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4787896" y="440747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124008" y="3240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/>
              <a:t>283,13</a:t>
            </a:r>
          </a:p>
        </p:txBody>
      </p:sp>
      <p:sp>
        <p:nvSpPr>
          <p:cNvPr id="39" name="TextovéPole 38"/>
          <p:cNvSpPr txBox="1"/>
          <p:nvPr/>
        </p:nvSpPr>
        <p:spPr>
          <a:xfrm>
            <a:off x="5032133" y="5487695"/>
            <a:ext cx="1204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103,38</a:t>
            </a:r>
            <a:endParaRPr lang="cs-CZ" sz="2400" b="1" dirty="0"/>
          </a:p>
        </p:txBody>
      </p:sp>
      <p:sp>
        <p:nvSpPr>
          <p:cNvPr id="40" name="Obdélník 39"/>
          <p:cNvSpPr/>
          <p:nvPr/>
        </p:nvSpPr>
        <p:spPr>
          <a:xfrm>
            <a:off x="5192027" y="5847695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42,45</a:t>
            </a:r>
            <a:endParaRPr lang="cs-CZ" b="1" dirty="0"/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5082019" y="6243695"/>
            <a:ext cx="10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TextovéPole 41"/>
          <p:cNvSpPr txBox="1"/>
          <p:nvPr/>
        </p:nvSpPr>
        <p:spPr>
          <a:xfrm>
            <a:off x="5652072" y="6207695"/>
            <a:ext cx="3160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5400072" y="6207695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5220072" y="6207695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5580072" y="6207695"/>
            <a:ext cx="201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832032" y="6207670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2340032" y="3780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/>
              <a:t>60,93</a:t>
            </a:r>
          </a:p>
        </p:txBody>
      </p:sp>
      <p:sp>
        <p:nvSpPr>
          <p:cNvPr id="49" name="TextovéPole 48"/>
          <p:cNvSpPr txBox="1"/>
          <p:nvPr/>
        </p:nvSpPr>
        <p:spPr>
          <a:xfrm>
            <a:off x="5400064" y="1772816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12,38</a:t>
            </a:r>
            <a:endParaRPr lang="cs-CZ" sz="2400" b="1" dirty="0"/>
          </a:p>
        </p:txBody>
      </p:sp>
      <p:sp>
        <p:nvSpPr>
          <p:cNvPr id="50" name="Obdélník 49"/>
          <p:cNvSpPr/>
          <p:nvPr/>
        </p:nvSpPr>
        <p:spPr>
          <a:xfrm>
            <a:off x="5580064" y="2132816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9,572</a:t>
            </a:r>
            <a:endParaRPr lang="cs-CZ" b="1" dirty="0"/>
          </a:p>
        </p:txBody>
      </p:sp>
      <p:cxnSp>
        <p:nvCxnSpPr>
          <p:cNvPr id="51" name="Přímá spojnice 50"/>
          <p:cNvCxnSpPr/>
          <p:nvPr/>
        </p:nvCxnSpPr>
        <p:spPr bwMode="auto">
          <a:xfrm>
            <a:off x="5544192" y="2528816"/>
            <a:ext cx="10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TextovéPole 51"/>
          <p:cNvSpPr txBox="1"/>
          <p:nvPr/>
        </p:nvSpPr>
        <p:spPr>
          <a:xfrm>
            <a:off x="6012064" y="2492816"/>
            <a:ext cx="305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5831928" y="2492816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5580064" y="2492816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6192152" y="2491200"/>
            <a:ext cx="252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5759928" y="2491200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2196016" y="4319999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/>
              <a:t>2,808</a:t>
            </a:r>
          </a:p>
        </p:txBody>
      </p:sp>
      <p:sp>
        <p:nvSpPr>
          <p:cNvPr id="67" name="TextovéPole 66"/>
          <p:cNvSpPr txBox="1"/>
          <p:nvPr/>
        </p:nvSpPr>
        <p:spPr>
          <a:xfrm>
            <a:off x="5669896" y="3759503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1,647</a:t>
            </a:r>
            <a:endParaRPr lang="cs-CZ" sz="2400" b="1" dirty="0"/>
          </a:p>
        </p:txBody>
      </p:sp>
      <p:sp>
        <p:nvSpPr>
          <p:cNvPr id="68" name="Obdélník 67"/>
          <p:cNvSpPr/>
          <p:nvPr/>
        </p:nvSpPr>
        <p:spPr>
          <a:xfrm>
            <a:off x="5652032" y="4119503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1,538</a:t>
            </a:r>
            <a:endParaRPr lang="cs-CZ" b="1" dirty="0"/>
          </a:p>
        </p:txBody>
      </p:sp>
      <p:cxnSp>
        <p:nvCxnSpPr>
          <p:cNvPr id="69" name="Přímá spojnice 68"/>
          <p:cNvCxnSpPr/>
          <p:nvPr/>
        </p:nvCxnSpPr>
        <p:spPr bwMode="auto">
          <a:xfrm>
            <a:off x="5616160" y="4515503"/>
            <a:ext cx="10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TextovéPole 69"/>
          <p:cNvSpPr txBox="1"/>
          <p:nvPr/>
        </p:nvSpPr>
        <p:spPr>
          <a:xfrm>
            <a:off x="6084032" y="4479503"/>
            <a:ext cx="305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5903896" y="4479503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5652032" y="4479503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6251511" y="4477887"/>
            <a:ext cx="277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5831896" y="4477887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2196016" y="4860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/>
              <a:t>0,109</a:t>
            </a:r>
          </a:p>
        </p:txBody>
      </p:sp>
      <p:sp>
        <p:nvSpPr>
          <p:cNvPr id="85" name="TextovéPole 84"/>
          <p:cNvSpPr txBox="1"/>
          <p:nvPr/>
        </p:nvSpPr>
        <p:spPr>
          <a:xfrm>
            <a:off x="6588224" y="5487695"/>
            <a:ext cx="1259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44,7</a:t>
            </a:r>
            <a:endParaRPr lang="cs-CZ" sz="2400" b="1" dirty="0"/>
          </a:p>
        </p:txBody>
      </p:sp>
      <p:sp>
        <p:nvSpPr>
          <p:cNvPr id="86" name="Obdélník 85"/>
          <p:cNvSpPr/>
          <p:nvPr/>
        </p:nvSpPr>
        <p:spPr>
          <a:xfrm>
            <a:off x="6613120" y="5847695"/>
            <a:ext cx="11272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21,729</a:t>
            </a:r>
            <a:endParaRPr lang="cs-CZ" b="1" dirty="0"/>
          </a:p>
        </p:txBody>
      </p:sp>
      <p:cxnSp>
        <p:nvCxnSpPr>
          <p:cNvPr id="87" name="Přímá spojnice 86"/>
          <p:cNvCxnSpPr/>
          <p:nvPr/>
        </p:nvCxnSpPr>
        <p:spPr bwMode="auto">
          <a:xfrm>
            <a:off x="6660232" y="6243695"/>
            <a:ext cx="10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TextovéPole 87"/>
          <p:cNvSpPr txBox="1"/>
          <p:nvPr/>
        </p:nvSpPr>
        <p:spPr>
          <a:xfrm>
            <a:off x="7194389" y="6207695"/>
            <a:ext cx="305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7014253" y="6207695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6762389" y="6207695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7374477" y="6206079"/>
            <a:ext cx="252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6942253" y="6206079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6588224" y="6206400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2196016" y="5400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/>
              <a:t>22,971</a:t>
            </a:r>
          </a:p>
        </p:txBody>
      </p:sp>
      <p:sp>
        <p:nvSpPr>
          <p:cNvPr id="95" name="TextovéPole 94"/>
          <p:cNvSpPr txBox="1"/>
          <p:nvPr/>
        </p:nvSpPr>
        <p:spPr>
          <a:xfrm>
            <a:off x="7312350" y="2751391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72,42</a:t>
            </a:r>
            <a:endParaRPr lang="cs-CZ" sz="2400" b="1" dirty="0"/>
          </a:p>
        </p:txBody>
      </p:sp>
      <p:sp>
        <p:nvSpPr>
          <p:cNvPr id="96" name="Obdélník 95"/>
          <p:cNvSpPr/>
          <p:nvPr/>
        </p:nvSpPr>
        <p:spPr>
          <a:xfrm>
            <a:off x="7337246" y="3111351"/>
            <a:ext cx="15552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21,317 62</a:t>
            </a:r>
            <a:endParaRPr lang="cs-CZ" b="1" dirty="0"/>
          </a:p>
        </p:txBody>
      </p:sp>
      <p:cxnSp>
        <p:nvCxnSpPr>
          <p:cNvPr id="97" name="Přímá spojnice 96"/>
          <p:cNvCxnSpPr/>
          <p:nvPr/>
        </p:nvCxnSpPr>
        <p:spPr bwMode="auto">
          <a:xfrm>
            <a:off x="7420086" y="3506408"/>
            <a:ext cx="140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8" name="TextovéPole 97"/>
          <p:cNvSpPr txBox="1"/>
          <p:nvPr/>
        </p:nvSpPr>
        <p:spPr>
          <a:xfrm>
            <a:off x="7918515" y="3471391"/>
            <a:ext cx="305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7738379" y="3471391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7486515" y="3471391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101" name="TextovéPole 100"/>
          <p:cNvSpPr txBox="1"/>
          <p:nvPr/>
        </p:nvSpPr>
        <p:spPr>
          <a:xfrm>
            <a:off x="8098603" y="3469775"/>
            <a:ext cx="252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102" name="TextovéPole 101"/>
          <p:cNvSpPr txBox="1"/>
          <p:nvPr/>
        </p:nvSpPr>
        <p:spPr>
          <a:xfrm>
            <a:off x="7666379" y="3469775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3" name="TextovéPole 102"/>
          <p:cNvSpPr txBox="1"/>
          <p:nvPr/>
        </p:nvSpPr>
        <p:spPr>
          <a:xfrm>
            <a:off x="7308304" y="3470096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8356086" y="3470408"/>
            <a:ext cx="252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8536086" y="3470408"/>
            <a:ext cx="252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2772000" y="5940000"/>
            <a:ext cx="1729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51,102 38</a:t>
            </a:r>
            <a:endParaRPr lang="cs-CZ" sz="2400" b="1" u="dbl" dirty="0"/>
          </a:p>
        </p:txBody>
      </p:sp>
      <p:sp>
        <p:nvSpPr>
          <p:cNvPr id="5" name="Obdélník 4"/>
          <p:cNvSpPr/>
          <p:nvPr/>
        </p:nvSpPr>
        <p:spPr>
          <a:xfrm>
            <a:off x="3929763" y="2225149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-</a:t>
            </a:r>
            <a:endParaRPr lang="cs-CZ" dirty="0"/>
          </a:p>
        </p:txBody>
      </p:sp>
      <p:sp>
        <p:nvSpPr>
          <p:cNvPr id="81" name="Obdélník 80"/>
          <p:cNvSpPr/>
          <p:nvPr/>
        </p:nvSpPr>
        <p:spPr>
          <a:xfrm>
            <a:off x="4022318" y="4093661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-</a:t>
            </a:r>
            <a:endParaRPr lang="cs-CZ" dirty="0"/>
          </a:p>
        </p:txBody>
      </p:sp>
      <p:sp>
        <p:nvSpPr>
          <p:cNvPr id="82" name="Obdélník 81"/>
          <p:cNvSpPr/>
          <p:nvPr/>
        </p:nvSpPr>
        <p:spPr>
          <a:xfrm>
            <a:off x="5061222" y="5893861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-</a:t>
            </a:r>
            <a:endParaRPr lang="cs-CZ" dirty="0"/>
          </a:p>
        </p:txBody>
      </p:sp>
      <p:sp>
        <p:nvSpPr>
          <p:cNvPr id="83" name="Obdélník 82"/>
          <p:cNvSpPr/>
          <p:nvPr/>
        </p:nvSpPr>
        <p:spPr>
          <a:xfrm>
            <a:off x="5413387" y="2160000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-</a:t>
            </a:r>
            <a:endParaRPr lang="cs-CZ" dirty="0"/>
          </a:p>
        </p:txBody>
      </p:sp>
      <p:sp>
        <p:nvSpPr>
          <p:cNvPr id="84" name="Obdélník 83"/>
          <p:cNvSpPr/>
          <p:nvPr/>
        </p:nvSpPr>
        <p:spPr>
          <a:xfrm>
            <a:off x="5537633" y="4135030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-</a:t>
            </a:r>
            <a:endParaRPr lang="cs-CZ" dirty="0"/>
          </a:p>
        </p:txBody>
      </p:sp>
      <p:sp>
        <p:nvSpPr>
          <p:cNvPr id="107" name="Obdélník 106"/>
          <p:cNvSpPr/>
          <p:nvPr/>
        </p:nvSpPr>
        <p:spPr>
          <a:xfrm>
            <a:off x="6421387" y="5831949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-</a:t>
            </a:r>
            <a:endParaRPr lang="cs-CZ" dirty="0"/>
          </a:p>
        </p:txBody>
      </p:sp>
      <p:sp>
        <p:nvSpPr>
          <p:cNvPr id="108" name="Obdélník 107"/>
          <p:cNvSpPr/>
          <p:nvPr/>
        </p:nvSpPr>
        <p:spPr>
          <a:xfrm>
            <a:off x="7169070" y="3132278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-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7175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0" fill="hold">
                      <p:stCondLst>
                        <p:cond delay="indefinite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7" fill="hold">
                      <p:stCondLst>
                        <p:cond delay="indefinite"/>
                      </p:stCondLst>
                      <p:childTnLst>
                        <p:par>
                          <p:cTn id="338" fill="hold">
                            <p:stCondLst>
                              <p:cond delay="0"/>
                            </p:stCondLst>
                            <p:childTnLst>
                              <p:par>
                                <p:cTn id="3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>
                      <p:stCondLst>
                        <p:cond delay="indefinite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1" fill="hold">
                      <p:stCondLst>
                        <p:cond delay="indefinite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8" fill="hold">
                      <p:stCondLst>
                        <p:cond delay="indefinite"/>
                      </p:stCondLst>
                      <p:childTnLst>
                        <p:par>
                          <p:cTn id="359" fill="hold">
                            <p:stCondLst>
                              <p:cond delay="0"/>
                            </p:stCondLst>
                            <p:childTnLst>
                              <p:par>
                                <p:cTn id="3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5" fill="hold">
                      <p:stCondLst>
                        <p:cond delay="indefinite"/>
                      </p:stCondLst>
                      <p:childTnLst>
                        <p:par>
                          <p:cTn id="366" fill="hold">
                            <p:stCondLst>
                              <p:cond delay="0"/>
                            </p:stCondLst>
                            <p:childTnLst>
                              <p:par>
                                <p:cTn id="3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2" fill="hold">
                      <p:stCondLst>
                        <p:cond delay="indefinite"/>
                      </p:stCondLst>
                      <p:childTnLst>
                        <p:par>
                          <p:cTn id="373" fill="hold">
                            <p:stCondLst>
                              <p:cond delay="0"/>
                            </p:stCondLst>
                            <p:childTnLst>
                              <p:par>
                                <p:cTn id="3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1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4" fill="hold">
                      <p:stCondLst>
                        <p:cond delay="indefinite"/>
                      </p:stCondLst>
                      <p:childTnLst>
                        <p:par>
                          <p:cTn id="395" fill="hold">
                            <p:stCondLst>
                              <p:cond delay="0"/>
                            </p:stCondLst>
                            <p:childTnLst>
                              <p:par>
                                <p:cTn id="3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8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1" fill="hold">
                      <p:stCondLst>
                        <p:cond delay="indefinite"/>
                      </p:stCondLst>
                      <p:childTnLst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8" fill="hold">
                      <p:stCondLst>
                        <p:cond delay="indefinite"/>
                      </p:stCondLst>
                      <p:childTnLst>
                        <p:par>
                          <p:cTn id="409" fill="hold">
                            <p:stCondLst>
                              <p:cond delay="0"/>
                            </p:stCondLst>
                            <p:childTnLst>
                              <p:par>
                                <p:cTn id="4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5" fill="hold">
                      <p:stCondLst>
                        <p:cond delay="indefinite"/>
                      </p:stCondLst>
                      <p:childTnLst>
                        <p:par>
                          <p:cTn id="416" fill="hold">
                            <p:stCondLst>
                              <p:cond delay="0"/>
                            </p:stCondLst>
                            <p:childTnLst>
                              <p:par>
                                <p:cTn id="4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9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2" fill="hold">
                      <p:stCondLst>
                        <p:cond delay="indefinite"/>
                      </p:stCondLst>
                      <p:childTnLst>
                        <p:par>
                          <p:cTn id="423" fill="hold">
                            <p:stCondLst>
                              <p:cond delay="0"/>
                            </p:stCondLst>
                            <p:childTnLst>
                              <p:par>
                                <p:cTn id="4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6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9" fill="hold">
                      <p:stCondLst>
                        <p:cond delay="indefinite"/>
                      </p:stCondLst>
                      <p:childTnLst>
                        <p:par>
                          <p:cTn id="430" fill="hold">
                            <p:stCondLst>
                              <p:cond delay="0"/>
                            </p:stCondLst>
                            <p:childTnLst>
                              <p:par>
                                <p:cTn id="4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3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6" fill="hold">
                      <p:stCondLst>
                        <p:cond delay="indefinite"/>
                      </p:stCondLst>
                      <p:childTnLst>
                        <p:par>
                          <p:cTn id="437" fill="hold">
                            <p:stCondLst>
                              <p:cond delay="0"/>
                            </p:stCondLst>
                            <p:childTnLst>
                              <p:par>
                                <p:cTn id="4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0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3" fill="hold">
                      <p:stCondLst>
                        <p:cond delay="indefinite"/>
                      </p:stCondLst>
                      <p:childTnLst>
                        <p:par>
                          <p:cTn id="444" fill="hold">
                            <p:stCondLst>
                              <p:cond delay="0"/>
                            </p:stCondLst>
                            <p:childTnLst>
                              <p:par>
                                <p:cTn id="4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0" fill="hold">
                      <p:stCondLst>
                        <p:cond delay="indefinite"/>
                      </p:stCondLst>
                      <p:childTnLst>
                        <p:par>
                          <p:cTn id="451" fill="hold">
                            <p:stCondLst>
                              <p:cond delay="0"/>
                            </p:stCondLst>
                            <p:childTnLst>
                              <p:par>
                                <p:cTn id="4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4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4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9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2" fill="hold">
                      <p:stCondLst>
                        <p:cond delay="indefinite"/>
                      </p:stCondLst>
                      <p:childTnLst>
                        <p:par>
                          <p:cTn id="473" fill="hold">
                            <p:stCondLst>
                              <p:cond delay="0"/>
                            </p:stCondLst>
                            <p:childTnLst>
                              <p:par>
                                <p:cTn id="4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6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9" fill="hold">
                      <p:stCondLst>
                        <p:cond delay="indefinite"/>
                      </p:stCondLst>
                      <p:childTnLst>
                        <p:par>
                          <p:cTn id="480" fill="hold">
                            <p:stCondLst>
                              <p:cond delay="0"/>
                            </p:stCondLst>
                            <p:childTnLst>
                              <p:par>
                                <p:cTn id="4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6" fill="hold">
                      <p:stCondLst>
                        <p:cond delay="indefinite"/>
                      </p:stCondLst>
                      <p:childTnLst>
                        <p:par>
                          <p:cTn id="487" fill="hold">
                            <p:stCondLst>
                              <p:cond delay="0"/>
                            </p:stCondLst>
                            <p:childTnLst>
                              <p:par>
                                <p:cTn id="4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3" fill="hold">
                      <p:stCondLst>
                        <p:cond delay="indefinite"/>
                      </p:stCondLst>
                      <p:childTnLst>
                        <p:par>
                          <p:cTn id="494" fill="hold">
                            <p:stCondLst>
                              <p:cond delay="0"/>
                            </p:stCondLst>
                            <p:childTnLst>
                              <p:par>
                                <p:cTn id="4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0" fill="hold">
                      <p:stCondLst>
                        <p:cond delay="indefinite"/>
                      </p:stCondLst>
                      <p:childTnLst>
                        <p:par>
                          <p:cTn id="501" fill="hold">
                            <p:stCondLst>
                              <p:cond delay="0"/>
                            </p:stCondLst>
                            <p:childTnLst>
                              <p:par>
                                <p:cTn id="5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7" fill="hold">
                      <p:stCondLst>
                        <p:cond delay="indefinite"/>
                      </p:stCondLst>
                      <p:childTnLst>
                        <p:par>
                          <p:cTn id="508" fill="hold">
                            <p:stCondLst>
                              <p:cond delay="0"/>
                            </p:stCondLst>
                            <p:childTnLst>
                              <p:par>
                                <p:cTn id="5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1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4" fill="hold">
                      <p:stCondLst>
                        <p:cond delay="indefinite"/>
                      </p:stCondLst>
                      <p:childTnLst>
                        <p:par>
                          <p:cTn id="515" fill="hold">
                            <p:stCondLst>
                              <p:cond delay="0"/>
                            </p:stCondLst>
                            <p:childTnLst>
                              <p:par>
                                <p:cTn id="5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8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1" fill="hold">
                      <p:stCondLst>
                        <p:cond delay="indefinite"/>
                      </p:stCondLst>
                      <p:childTnLst>
                        <p:par>
                          <p:cTn id="522" fill="hold">
                            <p:stCondLst>
                              <p:cond delay="0"/>
                            </p:stCondLst>
                            <p:childTnLst>
                              <p:par>
                                <p:cTn id="5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5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8" fill="hold">
                      <p:stCondLst>
                        <p:cond delay="indefinite"/>
                      </p:stCondLst>
                      <p:childTnLst>
                        <p:par>
                          <p:cTn id="529" fill="hold">
                            <p:stCondLst>
                              <p:cond delay="0"/>
                            </p:stCondLst>
                            <p:childTnLst>
                              <p:par>
                                <p:cTn id="5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5" grpId="0"/>
      <p:bldP spid="19" grpId="0"/>
      <p:bldP spid="20" grpId="0"/>
      <p:bldP spid="21" grpId="0"/>
      <p:bldP spid="22" grpId="0"/>
      <p:bldP spid="23" grpId="0"/>
      <p:bldP spid="4" grpId="0"/>
      <p:bldP spid="7" grpId="0"/>
      <p:bldP spid="24" grpId="0"/>
      <p:bldP spid="25" grpId="0"/>
      <p:bldP spid="27" grpId="0"/>
      <p:bldP spid="28" grpId="0"/>
      <p:bldP spid="29" grpId="0"/>
      <p:bldP spid="30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2" grpId="0"/>
      <p:bldP spid="43" grpId="0"/>
      <p:bldP spid="44" grpId="0"/>
      <p:bldP spid="46" grpId="0"/>
      <p:bldP spid="47" grpId="0"/>
      <p:bldP spid="48" grpId="0"/>
      <p:bldP spid="49" grpId="0"/>
      <p:bldP spid="50" grpId="0"/>
      <p:bldP spid="52" grpId="0"/>
      <p:bldP spid="53" grpId="0"/>
      <p:bldP spid="54" grpId="0"/>
      <p:bldP spid="55" grpId="0"/>
      <p:bldP spid="56" grpId="0"/>
      <p:bldP spid="66" grpId="0"/>
      <p:bldP spid="67" grpId="0"/>
      <p:bldP spid="68" grpId="0"/>
      <p:bldP spid="70" grpId="0"/>
      <p:bldP spid="71" grpId="0"/>
      <p:bldP spid="72" grpId="0"/>
      <p:bldP spid="73" grpId="0"/>
      <p:bldP spid="74" grpId="0"/>
      <p:bldP spid="76" grpId="0"/>
      <p:bldP spid="85" grpId="0"/>
      <p:bldP spid="86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5" grpId="0"/>
      <p:bldP spid="81" grpId="0"/>
      <p:bldP spid="82" grpId="0"/>
      <p:bldP spid="83" grpId="0"/>
      <p:bldP spid="84" grpId="0"/>
      <p:bldP spid="107" grpId="0"/>
      <p:bldP spid="10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501080"/>
            <a:ext cx="7793037" cy="767680"/>
          </a:xfrm>
        </p:spPr>
        <p:txBody>
          <a:bodyPr/>
          <a:lstStyle/>
          <a:p>
            <a:pPr algn="ctr"/>
            <a:r>
              <a:rPr lang="cs-CZ" dirty="0" smtClean="0"/>
              <a:t>Odčítání </a:t>
            </a:r>
            <a:r>
              <a:rPr lang="cs-CZ" dirty="0"/>
              <a:t>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899592" y="206084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540000" y="2520000"/>
            <a:ext cx="4734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112,8 - (65,53 + 17,267) =</a:t>
            </a:r>
            <a:endParaRPr lang="cs-CZ" sz="28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540000" y="3960000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112,8 </a:t>
            </a:r>
            <a:r>
              <a:rPr lang="cs-CZ" sz="2800" b="1" dirty="0"/>
              <a:t>+ </a:t>
            </a:r>
            <a:r>
              <a:rPr lang="cs-CZ" sz="2800" b="1" dirty="0" smtClean="0"/>
              <a:t>17,267 </a:t>
            </a:r>
            <a:r>
              <a:rPr lang="cs-CZ" sz="2800" b="1" dirty="0"/>
              <a:t>-</a:t>
            </a:r>
            <a:r>
              <a:rPr lang="cs-CZ" sz="2800" b="1" dirty="0" smtClean="0"/>
              <a:t> 65,53 </a:t>
            </a:r>
            <a:r>
              <a:rPr lang="cs-CZ" sz="2800" b="1" dirty="0"/>
              <a:t>=</a:t>
            </a:r>
          </a:p>
        </p:txBody>
      </p:sp>
      <p:sp>
        <p:nvSpPr>
          <p:cNvPr id="84" name="TextovéPole 83"/>
          <p:cNvSpPr txBox="1"/>
          <p:nvPr/>
        </p:nvSpPr>
        <p:spPr>
          <a:xfrm>
            <a:off x="4788024" y="2520000"/>
            <a:ext cx="1726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30,003</a:t>
            </a:r>
            <a:endParaRPr lang="cs-CZ" sz="28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4788024" y="3960000"/>
            <a:ext cx="1620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64,537</a:t>
            </a:r>
            <a:endParaRPr lang="cs-CZ" sz="28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572000" y="3240000"/>
            <a:ext cx="1726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161,063</a:t>
            </a:r>
            <a:endParaRPr lang="cs-CZ" sz="28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540000" y="3240000"/>
            <a:ext cx="4734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112,8 </a:t>
            </a:r>
            <a:r>
              <a:rPr lang="cs-CZ" sz="2800" b="1" dirty="0"/>
              <a:t>+ </a:t>
            </a:r>
            <a:r>
              <a:rPr lang="cs-CZ" sz="2800" b="1" dirty="0" smtClean="0"/>
              <a:t>65,53 </a:t>
            </a:r>
            <a:r>
              <a:rPr lang="cs-CZ" sz="2800" b="1" dirty="0"/>
              <a:t>-</a:t>
            </a:r>
            <a:r>
              <a:rPr lang="cs-CZ" sz="2800" b="1" dirty="0" smtClean="0"/>
              <a:t> 17,267 =</a:t>
            </a:r>
            <a:endParaRPr lang="cs-CZ" sz="28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39552" y="4680000"/>
            <a:ext cx="4734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112,8 - (65,53 - 17,267) =</a:t>
            </a:r>
            <a:endParaRPr lang="cs-CZ" sz="28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4680000" y="4680000"/>
            <a:ext cx="1726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/>
              <a:t>64,537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539552" y="5400000"/>
            <a:ext cx="4734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112,8 - 65,53 - 17,267 =</a:t>
            </a:r>
            <a:endParaRPr lang="cs-CZ" sz="28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4680000" y="5400000"/>
            <a:ext cx="1726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/>
              <a:t>30,003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0" y="594928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Pokud je ve výrazu závorka, počítáme nejprve ji, pokud je výraz bez závorky počítáme postupně zleva doprava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13085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84" grpId="0"/>
      <p:bldP spid="107" grpId="0"/>
      <p:bldP spid="12" grpId="0"/>
      <p:bldP spid="13" grpId="0"/>
      <p:bldP spid="17" grpId="0"/>
      <p:bldP spid="18" grpId="0"/>
      <p:bldP spid="19" grpId="0"/>
      <p:bldP spid="20" grpId="0"/>
      <p:bldP spid="4" grpId="0"/>
      <p:bldP spid="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501080"/>
            <a:ext cx="7793037" cy="767680"/>
          </a:xfrm>
        </p:spPr>
        <p:txBody>
          <a:bodyPr/>
          <a:lstStyle/>
          <a:p>
            <a:pPr algn="ctr"/>
            <a:r>
              <a:rPr lang="cs-CZ" dirty="0" smtClean="0"/>
              <a:t>Odčítání </a:t>
            </a:r>
            <a:r>
              <a:rPr lang="cs-CZ" dirty="0"/>
              <a:t>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899592" y="2060848"/>
            <a:ext cx="2034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0" y="3240000"/>
            <a:ext cx="4283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22,736 + (8,62 </a:t>
            </a:r>
            <a:r>
              <a:rPr lang="cs-CZ" sz="2400" b="1" dirty="0"/>
              <a:t>-</a:t>
            </a:r>
            <a:r>
              <a:rPr lang="cs-CZ" sz="2400" b="1" dirty="0" smtClean="0"/>
              <a:t> 7,038 7) =</a:t>
            </a:r>
            <a:endParaRPr lang="cs-CZ" sz="24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0" y="43200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457,860 654 - 179,768 65 </a:t>
            </a:r>
            <a:r>
              <a:rPr lang="cs-CZ" sz="2400" b="1" dirty="0"/>
              <a:t>=</a:t>
            </a:r>
          </a:p>
        </p:txBody>
      </p:sp>
      <p:sp>
        <p:nvSpPr>
          <p:cNvPr id="84" name="TextovéPole 83"/>
          <p:cNvSpPr txBox="1"/>
          <p:nvPr/>
        </p:nvSpPr>
        <p:spPr>
          <a:xfrm>
            <a:off x="7812000" y="3240000"/>
            <a:ext cx="1548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24,317 3</a:t>
            </a:r>
            <a:endParaRPr lang="cs-CZ" sz="24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7308000" y="4320000"/>
            <a:ext cx="2051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278,092 004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7812000" y="3780000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0,357 33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3780000"/>
            <a:ext cx="5220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(0,813 </a:t>
            </a:r>
            <a:r>
              <a:rPr lang="cs-CZ" sz="2400" b="1" dirty="0"/>
              <a:t>+ </a:t>
            </a:r>
            <a:r>
              <a:rPr lang="cs-CZ" sz="2400" b="1" dirty="0" smtClean="0"/>
              <a:t>0,6) – (0,13 + 0,925 67) =</a:t>
            </a:r>
            <a:endParaRPr lang="cs-CZ" sz="24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8028000" y="2700000"/>
            <a:ext cx="1204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42,436</a:t>
            </a:r>
            <a:endParaRPr lang="cs-CZ" sz="24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-1" y="4860000"/>
            <a:ext cx="4572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200,75 - 67,725 764 - 70,7 =</a:t>
            </a:r>
            <a:endParaRPr lang="cs-CZ" sz="24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5940000"/>
            <a:ext cx="3996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4,545 – (7 - 3,74) </a:t>
            </a:r>
            <a:r>
              <a:rPr lang="cs-CZ" sz="2400" b="1" dirty="0"/>
              <a:t>+ </a:t>
            </a:r>
            <a:r>
              <a:rPr lang="cs-CZ" sz="2400" b="1" dirty="0" smtClean="0"/>
              <a:t>7,777 </a:t>
            </a:r>
            <a:r>
              <a:rPr lang="cs-CZ" sz="2400" b="1" dirty="0"/>
              <a:t>=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7471545" y="4860000"/>
            <a:ext cx="1816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62,324 236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8244408" y="5940000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9,062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8064000" y="5400000"/>
            <a:ext cx="1224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80,694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5400000"/>
            <a:ext cx="5940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57,647 </a:t>
            </a:r>
            <a:r>
              <a:rPr lang="cs-CZ" sz="2400" b="1" dirty="0"/>
              <a:t>+ </a:t>
            </a:r>
            <a:r>
              <a:rPr lang="cs-CZ" sz="2400" b="1" dirty="0" smtClean="0"/>
              <a:t>82,7 – (48,434 56 + 11,218 44) =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2700000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23,7 </a:t>
            </a:r>
            <a:r>
              <a:rPr lang="cs-CZ" sz="2400" b="1" dirty="0"/>
              <a:t>-</a:t>
            </a:r>
            <a:r>
              <a:rPr lang="cs-CZ" sz="2400" b="1" dirty="0" smtClean="0"/>
              <a:t> 18,62 + 37,356 =</a:t>
            </a:r>
            <a:endParaRPr lang="cs-CZ" sz="2400" b="1" dirty="0"/>
          </a:p>
        </p:txBody>
      </p:sp>
      <p:sp>
        <p:nvSpPr>
          <p:cNvPr id="3" name="Obdélník 2"/>
          <p:cNvSpPr/>
          <p:nvPr/>
        </p:nvSpPr>
        <p:spPr bwMode="auto">
          <a:xfrm>
            <a:off x="7308000" y="2699999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délník 22"/>
          <p:cNvSpPr/>
          <p:nvPr/>
        </p:nvSpPr>
        <p:spPr bwMode="auto">
          <a:xfrm>
            <a:off x="7308000" y="3239999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bdélník 23"/>
          <p:cNvSpPr/>
          <p:nvPr/>
        </p:nvSpPr>
        <p:spPr bwMode="auto">
          <a:xfrm>
            <a:off x="7308000" y="3779999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bdélník 24"/>
          <p:cNvSpPr/>
          <p:nvPr/>
        </p:nvSpPr>
        <p:spPr bwMode="auto">
          <a:xfrm>
            <a:off x="7308000" y="4320000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Obdélník 25"/>
          <p:cNvSpPr/>
          <p:nvPr/>
        </p:nvSpPr>
        <p:spPr bwMode="auto">
          <a:xfrm>
            <a:off x="7308000" y="4860000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bdélník 26"/>
          <p:cNvSpPr/>
          <p:nvPr/>
        </p:nvSpPr>
        <p:spPr bwMode="auto">
          <a:xfrm>
            <a:off x="7308000" y="5400000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bdélník 27"/>
          <p:cNvSpPr/>
          <p:nvPr/>
        </p:nvSpPr>
        <p:spPr bwMode="auto">
          <a:xfrm>
            <a:off x="7308000" y="5940000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3637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84" grpId="0"/>
      <p:bldP spid="107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3" grpId="0" animBg="1"/>
      <p:bldP spid="3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2490</TotalTime>
  <Words>386</Words>
  <Application>Microsoft Office PowerPoint</Application>
  <PresentationFormat>Předvádění na obrazovce (4:3)</PresentationFormat>
  <Paragraphs>159</Paragraphs>
  <Slides>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Prezentace školení zaměstnanců</vt:lpstr>
      <vt:lpstr>Odčítání desetinných čísel</vt:lpstr>
      <vt:lpstr>Odčítání desetinných čísel</vt:lpstr>
      <vt:lpstr>V obchodě:</vt:lpstr>
      <vt:lpstr>Odčítání desetinných čísel</vt:lpstr>
      <vt:lpstr>Odčítání desetinných čísel</vt:lpstr>
      <vt:lpstr>Odčítání desetinných čísel</vt:lpstr>
      <vt:lpstr>Odčítání desetinných čísel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349</cp:revision>
  <dcterms:created xsi:type="dcterms:W3CDTF">2012-01-02T08:14:14Z</dcterms:created>
  <dcterms:modified xsi:type="dcterms:W3CDTF">2012-12-13T08:43:45Z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