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1" r:id="rId3"/>
    <p:sldId id="302" r:id="rId4"/>
    <p:sldId id="303" r:id="rId5"/>
    <p:sldId id="306" r:id="rId6"/>
    <p:sldId id="310" r:id="rId7"/>
    <p:sldId id="311" r:id="rId8"/>
    <p:sldId id="309" r:id="rId9"/>
    <p:sldId id="305" r:id="rId10"/>
    <p:sldId id="308" r:id="rId11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3399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mtClean="0"/>
              <a:t>Desetinná čísla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Zápis 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Zapiš desetinná čísla: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3060000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f) nula celá čtyři sta osm </a:t>
            </a:r>
            <a:br>
              <a:rPr lang="cs-CZ" sz="2000" b="1" dirty="0" smtClean="0"/>
            </a:br>
            <a:r>
              <a:rPr lang="cs-CZ" sz="2000" b="1" dirty="0" smtClean="0"/>
              <a:t>    statisícin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0" y="5220000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i</a:t>
            </a:r>
            <a:r>
              <a:rPr lang="cs-CZ" sz="2000" b="1" dirty="0" smtClean="0"/>
              <a:t>) šest celých sto tři tisíce pět set </a:t>
            </a:r>
            <a:br>
              <a:rPr lang="cs-CZ" sz="2000" b="1" dirty="0" smtClean="0"/>
            </a:br>
            <a:r>
              <a:rPr lang="cs-CZ" sz="2000" b="1" dirty="0" smtClean="0"/>
              <a:t>   osmnáct miliontin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0" y="5940000"/>
            <a:ext cx="4932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j) sedmdesát tisíc sedm celých </a:t>
            </a:r>
            <a:br>
              <a:rPr lang="cs-CZ" sz="2000" b="1" dirty="0" smtClean="0"/>
            </a:br>
            <a:r>
              <a:rPr lang="cs-CZ" sz="2000" b="1" dirty="0" smtClean="0"/>
              <a:t>   tři setiny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0" y="3780000"/>
            <a:ext cx="3995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g</a:t>
            </a:r>
            <a:r>
              <a:rPr lang="cs-CZ" sz="2000" b="1" dirty="0" smtClean="0"/>
              <a:t>) třicet devět celých osm tisíc </a:t>
            </a:r>
            <a:br>
              <a:rPr lang="cs-CZ" sz="2000" b="1" dirty="0" smtClean="0"/>
            </a:br>
            <a:r>
              <a:rPr lang="cs-CZ" sz="2000" b="1" dirty="0" smtClean="0"/>
              <a:t>     padesát devět desetitisícin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0" y="4500000"/>
            <a:ext cx="4139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h) sedmnáct set třináct celých </a:t>
            </a:r>
            <a:br>
              <a:rPr lang="cs-CZ" sz="2000" b="1" dirty="0" smtClean="0"/>
            </a:br>
            <a:r>
              <a:rPr lang="cs-CZ" sz="2000" b="1" dirty="0" smtClean="0"/>
              <a:t>     sedm </a:t>
            </a:r>
            <a:r>
              <a:rPr lang="cs-CZ" sz="2000" b="1" dirty="0" err="1" smtClean="0"/>
              <a:t>stotisícin</a:t>
            </a:r>
            <a:endParaRPr lang="cs-CZ" sz="2000" b="1" dirty="0"/>
          </a:p>
        </p:txBody>
      </p:sp>
      <p:sp>
        <p:nvSpPr>
          <p:cNvPr id="51" name="Obdélník 50"/>
          <p:cNvSpPr/>
          <p:nvPr/>
        </p:nvSpPr>
        <p:spPr bwMode="auto">
          <a:xfrm>
            <a:off x="4860000" y="594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délník 51"/>
          <p:cNvSpPr/>
          <p:nvPr/>
        </p:nvSpPr>
        <p:spPr bwMode="auto">
          <a:xfrm>
            <a:off x="4860000" y="306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délník 52"/>
          <p:cNvSpPr/>
          <p:nvPr/>
        </p:nvSpPr>
        <p:spPr bwMode="auto">
          <a:xfrm>
            <a:off x="4860000" y="378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délník 53"/>
          <p:cNvSpPr/>
          <p:nvPr/>
        </p:nvSpPr>
        <p:spPr bwMode="auto">
          <a:xfrm>
            <a:off x="4860000" y="450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délník 54"/>
          <p:cNvSpPr/>
          <p:nvPr/>
        </p:nvSpPr>
        <p:spPr bwMode="auto">
          <a:xfrm>
            <a:off x="4860000" y="522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560000" y="3229277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0,004 08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7560384" y="6124666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70 007,03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7560000" y="3964666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39,805 9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7560000" y="4690723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1 713,000 07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7560000" y="5404666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6,103 518</a:t>
            </a:r>
            <a:endParaRPr lang="cs-CZ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9030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36" grpId="0"/>
      <p:bldP spid="38" grpId="0"/>
      <p:bldP spid="41" grpId="0"/>
      <p:bldP spid="42" grpId="0"/>
      <p:bldP spid="51" grpId="0" animBg="1"/>
      <p:bldP spid="52" grpId="0" animBg="1"/>
      <p:bldP spid="53" grpId="0" animBg="1"/>
      <p:bldP spid="54" grpId="0" animBg="1"/>
      <p:bldP spid="55" grpId="0" animBg="1"/>
      <p:bldP spid="5" grpId="0"/>
      <p:bldP spid="57" grpId="0"/>
      <p:bldP spid="58" grpId="0"/>
      <p:bldP spid="59" grpId="0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Tisíciny, desetitisíciny …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9"/>
            <a:ext cx="9144000" cy="62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Převody jednotek délky: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360000" y="2520000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 km =</a:t>
            </a:r>
            <a:endParaRPr lang="cs-CZ" sz="20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224000" y="252000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1 000</a:t>
            </a:r>
            <a:endParaRPr lang="cs-CZ" sz="20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944000" y="252000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 =</a:t>
            </a:r>
            <a:endParaRPr lang="cs-CZ" sz="20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448000" y="2520000"/>
            <a:ext cx="1134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10 000</a:t>
            </a:r>
            <a:endParaRPr lang="cs-CZ" sz="20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3312000" y="2520000"/>
            <a:ext cx="828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dm = </a:t>
            </a:r>
            <a:endParaRPr lang="cs-CZ" sz="20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3960000" y="2520000"/>
            <a:ext cx="1134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100 000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4968000" y="2520000"/>
            <a:ext cx="828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</a:t>
            </a:r>
            <a:r>
              <a:rPr lang="cs-CZ" sz="2000" b="1" dirty="0" smtClean="0"/>
              <a:t>m = </a:t>
            </a:r>
            <a:endParaRPr lang="cs-CZ" sz="20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5652000" y="2520000"/>
            <a:ext cx="14589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1 000 000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6840000" y="2520000"/>
            <a:ext cx="828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mm</a:t>
            </a:r>
            <a:endParaRPr lang="cs-CZ" sz="20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60000" y="3060000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 mm =</a:t>
            </a:r>
            <a:endParaRPr lang="cs-CZ" sz="20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332000" y="3060000"/>
            <a:ext cx="6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0,1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1728000" y="3060000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cm =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2412000" y="306000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0,01</a:t>
            </a:r>
            <a:endParaRPr lang="cs-CZ" sz="20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2988000" y="3060000"/>
            <a:ext cx="828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dm = </a:t>
            </a:r>
            <a:endParaRPr lang="cs-CZ" sz="20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708000" y="306000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0,001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4428000" y="3060000"/>
            <a:ext cx="828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 = </a:t>
            </a:r>
            <a:endParaRPr lang="cs-CZ" sz="20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004000" y="3060000"/>
            <a:ext cx="1548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0,000 001 </a:t>
            </a:r>
            <a:endParaRPr lang="cs-CZ" sz="20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6192000" y="3060000"/>
            <a:ext cx="828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km</a:t>
            </a:r>
            <a:endParaRPr lang="cs-CZ" sz="2000" b="1" dirty="0"/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-108520" y="4025860"/>
            <a:ext cx="9144000" cy="62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Zlomky a desetinná čísla:</a:t>
            </a:r>
            <a:endParaRPr lang="cs-CZ" sz="28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360000" y="468000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0,1 =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1044000" y="4500000"/>
                <a:ext cx="629405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000" y="4500000"/>
                <a:ext cx="629405" cy="69506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ovéPole 50"/>
          <p:cNvSpPr txBox="1"/>
          <p:nvPr/>
        </p:nvSpPr>
        <p:spPr>
          <a:xfrm>
            <a:off x="2160000" y="468000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0,01 =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988000" y="4500000"/>
                <a:ext cx="684144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8000" y="4500000"/>
                <a:ext cx="684144" cy="6950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4140000" y="4680000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0,001 =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5112000" y="4500000"/>
                <a:ext cx="1152128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𝟎𝟎𝟎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000" y="4500000"/>
                <a:ext cx="1152128" cy="69506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ovéPole 54"/>
          <p:cNvSpPr txBox="1"/>
          <p:nvPr/>
        </p:nvSpPr>
        <p:spPr>
          <a:xfrm>
            <a:off x="6480000" y="4680000"/>
            <a:ext cx="1493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0,000 1 =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7632000" y="4500000"/>
                <a:ext cx="1061453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𝟏𝟎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𝟎𝟎𝟎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2000" y="4500000"/>
                <a:ext cx="1061453" cy="69506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ovéPole 56"/>
          <p:cNvSpPr txBox="1"/>
          <p:nvPr/>
        </p:nvSpPr>
        <p:spPr>
          <a:xfrm>
            <a:off x="1152000" y="5760000"/>
            <a:ext cx="1548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0,000 01 =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2520000" y="5580000"/>
                <a:ext cx="1152128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𝟏𝟎𝟎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𝟎𝟎𝟎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5580000"/>
                <a:ext cx="1152128" cy="69506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ovéPole 58"/>
          <p:cNvSpPr txBox="1"/>
          <p:nvPr/>
        </p:nvSpPr>
        <p:spPr>
          <a:xfrm>
            <a:off x="4968000" y="5760000"/>
            <a:ext cx="1546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0,000 001 =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6372000" y="5580000"/>
                <a:ext cx="1428601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𝟎𝟎𝟎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000" y="5580000"/>
                <a:ext cx="1428601" cy="69506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3248845" y="3420000"/>
            <a:ext cx="2115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ula (žádná) celá jedna tisícina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4824000" y="3420000"/>
            <a:ext cx="2115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ula (žádná) celá jedna miliontina</a:t>
            </a:r>
            <a:endParaRPr lang="cs-CZ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0" y="5040000"/>
            <a:ext cx="2115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ula (žádná) celá jedna desetina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792000" y="6120000"/>
            <a:ext cx="2115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ula (žádná) celá jedna stotisícina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6120000" y="5040000"/>
            <a:ext cx="2497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ula (žádná) celá jedna desetitisícina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800000" y="5040000"/>
            <a:ext cx="2115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ula (žádná) celá jedna setina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3780000" y="5040000"/>
            <a:ext cx="2115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ula (žádná) celá jedna tisícina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4608000" y="6120000"/>
            <a:ext cx="2115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ula (žádná) celá jedna miliontina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68525" y="5040000"/>
            <a:ext cx="2115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jedna desetina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2384749" y="5040000"/>
            <a:ext cx="2115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jedna setina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4689005" y="5040000"/>
            <a:ext cx="2115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jedna tisícina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6898574" y="5040000"/>
            <a:ext cx="2497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jedna desetitisícina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2168725" y="6120000"/>
            <a:ext cx="2115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jedna stotisícina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6192000" y="6120000"/>
            <a:ext cx="2115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jedna miliontina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6"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7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4" fill="hold">
                      <p:stCondLst>
                        <p:cond delay="indefinite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8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>
                      <p:stCondLst>
                        <p:cond delay="indefinite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8" fill="hold">
                      <p:stCondLst>
                        <p:cond delay="indefinite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5" fill="hold">
                      <p:stCondLst>
                        <p:cond delay="indefinite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9" dur="1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2" fill="hold">
                      <p:stCondLst>
                        <p:cond delay="indefinite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9" fill="hold">
                      <p:stCondLst>
                        <p:cond delay="indefinite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6" fill="hold">
                      <p:stCondLst>
                        <p:cond delay="indefinite"/>
                      </p:stCondLst>
                      <p:childTnLst>
                        <p:par>
                          <p:cTn id="417" fill="hold">
                            <p:stCondLst>
                              <p:cond delay="0"/>
                            </p:stCondLst>
                            <p:childTnLst>
                              <p:par>
                                <p:cTn id="41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0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4" grpId="0"/>
      <p:bldP spid="4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69" grpId="0"/>
      <p:bldP spid="69" grpId="1"/>
      <p:bldP spid="70" grpId="0"/>
      <p:bldP spid="70" grpId="1"/>
      <p:bldP spid="71" grpId="0"/>
      <p:bldP spid="71" grpId="1"/>
      <p:bldP spid="72" grpId="0"/>
      <p:bldP spid="72" grpId="1"/>
      <p:bldP spid="73" grpId="0"/>
      <p:bldP spid="73" grpId="1"/>
      <p:bldP spid="74" grpId="0"/>
      <p:bldP spid="7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Zprávy z tisku: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1221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buNone/>
            </a:pPr>
            <a:r>
              <a:rPr lang="cs-CZ" sz="1800" b="1" dirty="0">
                <a:latin typeface="Arial" pitchFamily="34" charset="0"/>
                <a:cs typeface="Arial" pitchFamily="34" charset="0"/>
              </a:rPr>
              <a:t>Mistru Evropy a českému rekordmanovi se po obou dnech na krku houpaly nakonec „jen“ čtyři zlaté medaile, neboť při svém startu na 200 m ho atletický bůh </a:t>
            </a:r>
            <a:r>
              <a:rPr lang="cs-CZ" sz="1800" b="1">
                <a:latin typeface="Arial" pitchFamily="34" charset="0"/>
                <a:cs typeface="Arial" pitchFamily="34" charset="0"/>
              </a:rPr>
              <a:t>Hamižnost </a:t>
            </a:r>
            <a:r>
              <a:rPr lang="cs-CZ" sz="1800" b="1" smtClean="0">
                <a:latin typeface="Arial" pitchFamily="34" charset="0"/>
                <a:cs typeface="Arial" pitchFamily="34" charset="0"/>
              </a:rPr>
              <a:t>vyslal </a:t>
            </a:r>
            <a:r>
              <a:rPr lang="cs-CZ" sz="1800" b="1" dirty="0">
                <a:latin typeface="Arial" pitchFamily="34" charset="0"/>
                <a:cs typeface="Arial" pitchFamily="34" charset="0"/>
              </a:rPr>
              <a:t>na trať o </a:t>
            </a: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0,006 vteřiny </a:t>
            </a:r>
            <a:r>
              <a:rPr lang="cs-CZ" sz="1800" b="1" dirty="0">
                <a:latin typeface="Arial" pitchFamily="34" charset="0"/>
                <a:cs typeface="Arial" pitchFamily="34" charset="0"/>
              </a:rPr>
              <a:t>dříve - a následovala pochopitelně diskvalifikace. </a:t>
            </a:r>
          </a:p>
        </p:txBody>
      </p:sp>
      <p:sp>
        <p:nvSpPr>
          <p:cNvPr id="3" name="Obdélník 2"/>
          <p:cNvSpPr/>
          <p:nvPr/>
        </p:nvSpPr>
        <p:spPr>
          <a:xfrm>
            <a:off x="5831632" y="2912823"/>
            <a:ext cx="33123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b="1" dirty="0"/>
              <a:t>http://</a:t>
            </a:r>
            <a:r>
              <a:rPr lang="cs-CZ" sz="1000" b="1" dirty="0" smtClean="0"/>
              <a:t>www.atletika-behy.cz/view.php?clanek=129</a:t>
            </a:r>
            <a:endParaRPr lang="cs-CZ" sz="1000" b="1" dirty="0"/>
          </a:p>
        </p:txBody>
      </p:sp>
      <p:sp>
        <p:nvSpPr>
          <p:cNvPr id="4" name="Obdélník 3"/>
          <p:cNvSpPr/>
          <p:nvPr/>
        </p:nvSpPr>
        <p:spPr>
          <a:xfrm>
            <a:off x="1440160" y="4059139"/>
            <a:ext cx="77038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b="1" dirty="0"/>
              <a:t>http://www.sport.cz/ostatni/vodni-sporty/clanek/428946-kanoistu-fuksu-delilo-od-evropskeho-bronzu-24-tisicin-sekundy.html</a:t>
            </a:r>
          </a:p>
        </p:txBody>
      </p:sp>
      <p:sp>
        <p:nvSpPr>
          <p:cNvPr id="5" name="Obdélník 4"/>
          <p:cNvSpPr/>
          <p:nvPr/>
        </p:nvSpPr>
        <p:spPr>
          <a:xfrm>
            <a:off x="5056" y="3159052"/>
            <a:ext cx="91389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Pouhých </a:t>
            </a:r>
            <a:r>
              <a:rPr lang="cs-CZ" b="1" dirty="0" smtClean="0"/>
              <a:t>0,024 </a:t>
            </a:r>
            <a:r>
              <a:rPr lang="cs-CZ" b="1" dirty="0"/>
              <a:t>sekundy dělilo od bronzu na mistrovství Evropy českého kanoistu Martina Fuksu, který ve finále kilometrové trati v Záhřebu prohrál těsný souboj o třetí místo s Bělorusem Alexandrem Žukovským.</a:t>
            </a:r>
          </a:p>
        </p:txBody>
      </p:sp>
      <p:sp>
        <p:nvSpPr>
          <p:cNvPr id="6" name="Obdélník 5"/>
          <p:cNvSpPr/>
          <p:nvPr/>
        </p:nvSpPr>
        <p:spPr>
          <a:xfrm>
            <a:off x="-6715" y="4305360"/>
            <a:ext cx="91507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Čtenáře bude snad zajímat, jaký nejmenší časový úsek dovede dnešní věda změřit. Ještě na začátku tohoto století to byla </a:t>
            </a:r>
            <a:r>
              <a:rPr lang="cs-CZ" b="1" dirty="0" smtClean="0"/>
              <a:t>0,000 1 </a:t>
            </a:r>
            <a:r>
              <a:rPr lang="cs-CZ" b="1" dirty="0"/>
              <a:t>vteřiny, dnes už však fyzik dovede ve své laboratoři bezpečně změřit i </a:t>
            </a:r>
            <a:r>
              <a:rPr lang="cs-CZ" b="1" dirty="0" smtClean="0"/>
              <a:t>0,000 000 000 01 </a:t>
            </a:r>
            <a:r>
              <a:rPr lang="cs-CZ" b="1" dirty="0"/>
              <a:t>vteřiny. Tento zlomek vteřiny je k celé jedné vteřině asi v takovém poměru jako vteřina k 3000 let!</a:t>
            </a:r>
          </a:p>
        </p:txBody>
      </p:sp>
      <p:sp>
        <p:nvSpPr>
          <p:cNvPr id="7" name="Obdélník 6"/>
          <p:cNvSpPr/>
          <p:nvPr/>
        </p:nvSpPr>
        <p:spPr>
          <a:xfrm>
            <a:off x="6613852" y="5505689"/>
            <a:ext cx="25154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000" b="1" dirty="0"/>
              <a:t>http://www.quido.cz/fyzika/3fyzika.htm</a:t>
            </a:r>
          </a:p>
        </p:txBody>
      </p:sp>
      <p:sp>
        <p:nvSpPr>
          <p:cNvPr id="8" name="Obdélník 7"/>
          <p:cNvSpPr/>
          <p:nvPr/>
        </p:nvSpPr>
        <p:spPr>
          <a:xfrm>
            <a:off x="7170" y="5751910"/>
            <a:ext cx="91368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Předposlední kolo Okresního poháru v požárním útoku proběhlo tuto sobotu v hasičském areálu pod Kozlovem v Košťálově. V napohled pokojné soutěži se svedl lítý boj o tisíciny vteřin, kdy odstup třetího od vítěze byl 0,039 vteřin.</a:t>
            </a:r>
          </a:p>
        </p:txBody>
      </p:sp>
      <p:sp>
        <p:nvSpPr>
          <p:cNvPr id="9" name="Obdélník 8"/>
          <p:cNvSpPr/>
          <p:nvPr/>
        </p:nvSpPr>
        <p:spPr>
          <a:xfrm>
            <a:off x="4557284" y="661177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000" b="1" dirty="0"/>
              <a:t>http://www.obecbozkov.cz/hasiciold/view.php?cisloclanku=2006082801</a:t>
            </a:r>
          </a:p>
        </p:txBody>
      </p:sp>
    </p:spTree>
    <p:extLst>
      <p:ext uri="{BB962C8B-B14F-4D97-AF65-F5344CB8AC3E}">
        <p14:creationId xmlns:p14="http://schemas.microsoft.com/office/powerpoint/2010/main" val="6107249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Desetinná čísla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3789040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6000" b="1" dirty="0" smtClean="0"/>
              <a:t>5 834 614,539 457</a:t>
            </a:r>
            <a:endParaRPr lang="cs-CZ" sz="6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040000" y="1440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miliony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5040000" y="1800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stotisíce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5040000" y="2160000"/>
            <a:ext cx="1642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desetitisíce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5040000" y="2520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tisíce</a:t>
            </a:r>
            <a:endParaRPr lang="cs-CZ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5040000" y="2880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stovky</a:t>
            </a:r>
            <a:endParaRPr lang="cs-CZ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5040000" y="3240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desítky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5040000" y="3600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jednotky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600000" y="4680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desetiny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600000" y="5040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setiny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600000" y="5400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tisíciny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600000" y="576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desetitisíciny</a:t>
            </a:r>
            <a:endParaRPr lang="cs-CZ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600000" y="6120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stotisíciny</a:t>
            </a:r>
            <a:endParaRPr lang="cs-CZ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3600000" y="6480000"/>
            <a:ext cx="1352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miliontiny</a:t>
            </a:r>
            <a:endParaRPr lang="cs-CZ" b="1" dirty="0"/>
          </a:p>
        </p:txBody>
      </p:sp>
      <p:cxnSp>
        <p:nvCxnSpPr>
          <p:cNvPr id="9" name="Přímá spojnice se šipkou 8"/>
          <p:cNvCxnSpPr/>
          <p:nvPr/>
        </p:nvCxnSpPr>
        <p:spPr bwMode="auto">
          <a:xfrm>
            <a:off x="3600000" y="3060000"/>
            <a:ext cx="0" cy="90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Přímá spojnice se šipkou 53"/>
          <p:cNvCxnSpPr/>
          <p:nvPr/>
        </p:nvCxnSpPr>
        <p:spPr bwMode="auto">
          <a:xfrm>
            <a:off x="4067944" y="3420000"/>
            <a:ext cx="0" cy="54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Přímá spojnice se šipkou 55"/>
          <p:cNvCxnSpPr/>
          <p:nvPr/>
        </p:nvCxnSpPr>
        <p:spPr bwMode="auto">
          <a:xfrm>
            <a:off x="4572000" y="3780000"/>
            <a:ext cx="0" cy="18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Přímá spojnice 12"/>
          <p:cNvCxnSpPr>
            <a:endCxn id="3" idx="1"/>
          </p:cNvCxnSpPr>
          <p:nvPr/>
        </p:nvCxnSpPr>
        <p:spPr bwMode="auto">
          <a:xfrm>
            <a:off x="1259632" y="1624666"/>
            <a:ext cx="378036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4572000" y="3780000"/>
            <a:ext cx="43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4067944" y="3420000"/>
            <a:ext cx="97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3600000" y="3060000"/>
            <a:ext cx="144016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2952000" y="2700000"/>
            <a:ext cx="20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se šipkou 64"/>
          <p:cNvCxnSpPr/>
          <p:nvPr/>
        </p:nvCxnSpPr>
        <p:spPr bwMode="auto">
          <a:xfrm>
            <a:off x="2971849" y="2704666"/>
            <a:ext cx="0" cy="126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2411760" y="2340000"/>
            <a:ext cx="262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se šipkou 66"/>
          <p:cNvCxnSpPr/>
          <p:nvPr/>
        </p:nvCxnSpPr>
        <p:spPr bwMode="auto">
          <a:xfrm>
            <a:off x="2418055" y="2340000"/>
            <a:ext cx="0" cy="162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1872000" y="1980000"/>
            <a:ext cx="3171831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se šipkou 69"/>
          <p:cNvCxnSpPr/>
          <p:nvPr/>
        </p:nvCxnSpPr>
        <p:spPr bwMode="auto">
          <a:xfrm>
            <a:off x="1894127" y="1980000"/>
            <a:ext cx="0" cy="198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3" name="Přímá spojnice se šipkou 72"/>
          <p:cNvCxnSpPr/>
          <p:nvPr/>
        </p:nvCxnSpPr>
        <p:spPr bwMode="auto">
          <a:xfrm>
            <a:off x="1259632" y="1609279"/>
            <a:ext cx="0" cy="234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5184000" y="6696000"/>
            <a:ext cx="27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se šipkou 19"/>
          <p:cNvCxnSpPr/>
          <p:nvPr/>
        </p:nvCxnSpPr>
        <p:spPr bwMode="auto">
          <a:xfrm flipV="1">
            <a:off x="7884368" y="4680000"/>
            <a:ext cx="0" cy="2016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5184000" y="6336000"/>
            <a:ext cx="234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se šipkou 77"/>
          <p:cNvCxnSpPr/>
          <p:nvPr/>
        </p:nvCxnSpPr>
        <p:spPr bwMode="auto">
          <a:xfrm flipV="1">
            <a:off x="7507948" y="4680000"/>
            <a:ext cx="0" cy="1656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5184000" y="5976000"/>
            <a:ext cx="187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se šipkou 79"/>
          <p:cNvCxnSpPr/>
          <p:nvPr/>
        </p:nvCxnSpPr>
        <p:spPr bwMode="auto">
          <a:xfrm flipV="1">
            <a:off x="5724000" y="4680000"/>
            <a:ext cx="0" cy="576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5184000" y="5616000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>
            <a:off x="5184000" y="5256000"/>
            <a:ext cx="54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5184000" y="4896000"/>
            <a:ext cx="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Přímá spojnice se šipkou 83"/>
          <p:cNvCxnSpPr/>
          <p:nvPr/>
        </p:nvCxnSpPr>
        <p:spPr bwMode="auto">
          <a:xfrm flipV="1">
            <a:off x="7056000" y="4680000"/>
            <a:ext cx="0" cy="1296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6" name="Přímá spojnice se šipkou 105"/>
          <p:cNvCxnSpPr/>
          <p:nvPr/>
        </p:nvCxnSpPr>
        <p:spPr bwMode="auto">
          <a:xfrm flipV="1">
            <a:off x="6264000" y="4680000"/>
            <a:ext cx="0" cy="936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7" name="Přímá spojnice se šipkou 106"/>
          <p:cNvCxnSpPr/>
          <p:nvPr/>
        </p:nvCxnSpPr>
        <p:spPr bwMode="auto">
          <a:xfrm flipV="1">
            <a:off x="5328192" y="4680000"/>
            <a:ext cx="0" cy="216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57925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00"/>
                            </p:stCondLst>
                            <p:childTnLst>
                              <p:par>
                                <p:cTn id="1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500"/>
                            </p:stCondLst>
                            <p:childTnLst>
                              <p:par>
                                <p:cTn id="1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500"/>
                            </p:stCondLst>
                            <p:childTnLst>
                              <p:par>
                                <p:cTn id="2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Čtení 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Přečti číslo: </a:t>
            </a:r>
            <a:br>
              <a:rPr lang="cs-CZ" sz="2800" b="1" dirty="0" smtClean="0"/>
            </a:br>
            <a:r>
              <a:rPr lang="cs-CZ" sz="2800" b="1" dirty="0" smtClean="0"/>
              <a:t>519,008 4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3060000"/>
            <a:ext cx="3786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Nejdříve přečteme přirozené číslo před desetinnou čárkou</a:t>
            </a:r>
            <a:endParaRPr lang="cs-CZ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5040000" y="3060000"/>
            <a:ext cx="41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p</a:t>
            </a:r>
            <a:r>
              <a:rPr lang="cs-CZ" sz="2400" b="1" dirty="0" smtClean="0"/>
              <a:t>ět set devatenáct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3600000"/>
            <a:ext cx="3654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Doplníme správný tvar slova celý (celá, celé, celých)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4140000"/>
            <a:ext cx="3654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Přečteme číslo za desetinnou čárkou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040000" y="4140000"/>
            <a:ext cx="41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osmdesát čtyři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0" y="4680000"/>
            <a:ext cx="3570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Určíme řád poslední číslice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5040000" y="4680000"/>
            <a:ext cx="41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desetitisíciny</a:t>
            </a:r>
            <a:endParaRPr lang="cs-CZ" sz="2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5040000" y="3600000"/>
            <a:ext cx="41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celých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720000" y="5580000"/>
            <a:ext cx="4427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Pět set devatenáct</a:t>
            </a:r>
            <a:endParaRPr lang="cs-CZ" sz="36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4860000" y="5580000"/>
            <a:ext cx="1820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celých</a:t>
            </a:r>
            <a:endParaRPr lang="cs-CZ" sz="36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720000" y="6120000"/>
            <a:ext cx="4283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osmdesát čtyři</a:t>
            </a:r>
            <a:endParaRPr lang="cs-CZ" sz="36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068000" y="6120000"/>
            <a:ext cx="3168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desetitisíciny</a:t>
            </a:r>
            <a:endParaRPr lang="cs-CZ" sz="3600" b="1" dirty="0"/>
          </a:p>
        </p:txBody>
      </p:sp>
    </p:spTree>
    <p:extLst>
      <p:ext uri="{BB962C8B-B14F-4D97-AF65-F5344CB8AC3E}">
        <p14:creationId xmlns:p14="http://schemas.microsoft.com/office/powerpoint/2010/main" val="24156717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800"/>
                            </p:stCondLst>
                            <p:childTnLst>
                              <p:par>
                                <p:cTn id="100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400"/>
                            </p:stCondLst>
                            <p:childTnLst>
                              <p:par>
                                <p:cTn id="105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140"/>
                            </p:stCondLst>
                            <p:childTnLst>
                              <p:par>
                                <p:cTn id="110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4" grpId="0"/>
      <p:bldP spid="32" grpId="0"/>
      <p:bldP spid="34" grpId="0"/>
      <p:bldP spid="35" grpId="0"/>
      <p:bldP spid="36" grpId="0"/>
      <p:bldP spid="37" grpId="0"/>
      <p:bldP spid="41" grpId="0"/>
      <p:bldP spid="5" grpId="0"/>
      <p:bldP spid="5" grpId="1"/>
      <p:bldP spid="44" grpId="0"/>
      <p:bldP spid="44" grpId="1"/>
      <p:bldP spid="45" grpId="0"/>
      <p:bldP spid="45" grpId="1"/>
      <p:bldP spid="46" grpId="0"/>
      <p:bldP spid="4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Čtení </a:t>
            </a:r>
            <a:r>
              <a:rPr lang="cs-CZ" dirty="0"/>
              <a:t>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Přečti desetinná čísla: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3060000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a) dvacet osm celých sedm </a:t>
            </a:r>
            <a:br>
              <a:rPr lang="cs-CZ" sz="2000" b="1" dirty="0" smtClean="0"/>
            </a:br>
            <a:r>
              <a:rPr lang="cs-CZ" sz="2000" b="1" dirty="0" smtClean="0"/>
              <a:t>    desetin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0" y="5220000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d) dvacet devět celých osmdesát </a:t>
            </a:r>
            <a:br>
              <a:rPr lang="cs-CZ" sz="2000" b="1" dirty="0" smtClean="0"/>
            </a:br>
            <a:r>
              <a:rPr lang="cs-CZ" sz="2000" b="1" dirty="0" smtClean="0"/>
              <a:t>    dva miliontin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0" y="5940000"/>
            <a:ext cx="52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e) sedmdesát jedna tisíc osmdesát čtyři </a:t>
            </a:r>
            <a:br>
              <a:rPr lang="cs-CZ" sz="2000" b="1" dirty="0" smtClean="0"/>
            </a:br>
            <a:r>
              <a:rPr lang="cs-CZ" sz="2000" b="1" dirty="0" smtClean="0"/>
              <a:t>    celých pět tisíc sto osm stotisícin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0" y="3780000"/>
            <a:ext cx="3995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b) sedmdesát jedna celých pět </a:t>
            </a:r>
            <a:br>
              <a:rPr lang="cs-CZ" sz="2000" b="1" dirty="0" smtClean="0"/>
            </a:br>
            <a:r>
              <a:rPr lang="cs-CZ" sz="2000" b="1" dirty="0" smtClean="0"/>
              <a:t>    set osmnáct tisícin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0" y="4500000"/>
            <a:ext cx="4139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c) šest tisíc sedm celých </a:t>
            </a:r>
            <a:br>
              <a:rPr lang="cs-CZ" sz="2000" b="1" dirty="0" smtClean="0"/>
            </a:br>
            <a:r>
              <a:rPr lang="cs-CZ" sz="2000" b="1" dirty="0" smtClean="0"/>
              <a:t>    čtyřicet pět desetitisícin</a:t>
            </a:r>
            <a:endParaRPr lang="cs-CZ" sz="2000" b="1" dirty="0"/>
          </a:p>
        </p:txBody>
      </p:sp>
      <p:sp>
        <p:nvSpPr>
          <p:cNvPr id="51" name="Obdélník 50"/>
          <p:cNvSpPr/>
          <p:nvPr/>
        </p:nvSpPr>
        <p:spPr bwMode="auto">
          <a:xfrm>
            <a:off x="5220472" y="594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délník 51"/>
          <p:cNvSpPr/>
          <p:nvPr/>
        </p:nvSpPr>
        <p:spPr bwMode="auto">
          <a:xfrm>
            <a:off x="5220472" y="306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délník 52"/>
          <p:cNvSpPr/>
          <p:nvPr/>
        </p:nvSpPr>
        <p:spPr bwMode="auto">
          <a:xfrm>
            <a:off x="5220472" y="378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délník 53"/>
          <p:cNvSpPr/>
          <p:nvPr/>
        </p:nvSpPr>
        <p:spPr bwMode="auto">
          <a:xfrm>
            <a:off x="5220472" y="450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délník 54"/>
          <p:cNvSpPr/>
          <p:nvPr/>
        </p:nvSpPr>
        <p:spPr bwMode="auto">
          <a:xfrm>
            <a:off x="5220472" y="522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220472" y="3060000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28,7</a:t>
            </a:r>
            <a:endParaRPr lang="cs-CZ" sz="4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5220472" y="3780000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71,518</a:t>
            </a:r>
            <a:endParaRPr lang="cs-CZ" sz="4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220472" y="4500000"/>
            <a:ext cx="3600000" cy="7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6 007,004 5</a:t>
            </a:r>
            <a:endParaRPr lang="cs-CZ" sz="4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5220472" y="5220000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29,000 082</a:t>
            </a:r>
            <a:endParaRPr lang="cs-CZ" sz="4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220472" y="5940000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71 084,051 08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3474014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36" grpId="0"/>
      <p:bldP spid="38" grpId="0"/>
      <p:bldP spid="41" grpId="0"/>
      <p:bldP spid="42" grpId="0"/>
      <p:bldP spid="51" grpId="0" animBg="1"/>
      <p:bldP spid="52" grpId="0" animBg="1"/>
      <p:bldP spid="53" grpId="0" animBg="1"/>
      <p:bldP spid="54" grpId="0" animBg="1"/>
      <p:bldP spid="55" grpId="0" animBg="1"/>
      <p:bldP spid="2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Čtení </a:t>
            </a:r>
            <a:r>
              <a:rPr lang="cs-CZ" dirty="0"/>
              <a:t>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Přečti desetinná čísla: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3060000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f) </a:t>
            </a:r>
            <a:r>
              <a:rPr lang="cs-CZ" sz="2000" b="1" dirty="0"/>
              <a:t>nula celá </a:t>
            </a:r>
            <a:r>
              <a:rPr lang="cs-CZ" sz="2000" b="1" dirty="0" smtClean="0"/>
              <a:t>pět set dva </a:t>
            </a:r>
            <a:r>
              <a:rPr lang="cs-CZ" sz="2000" b="1" dirty="0"/>
              <a:t/>
            </a:r>
            <a:br>
              <a:rPr lang="cs-CZ" sz="2000" b="1" dirty="0"/>
            </a:br>
            <a:r>
              <a:rPr lang="cs-CZ" sz="2000" b="1" dirty="0"/>
              <a:t>    statisícin</a:t>
            </a:r>
          </a:p>
        </p:txBody>
      </p:sp>
      <p:sp>
        <p:nvSpPr>
          <p:cNvPr id="36" name="TextovéPole 35"/>
          <p:cNvSpPr txBox="1"/>
          <p:nvPr/>
        </p:nvSpPr>
        <p:spPr>
          <a:xfrm>
            <a:off x="0" y="5220000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i) </a:t>
            </a:r>
            <a:r>
              <a:rPr lang="cs-CZ" sz="2000" b="1" dirty="0" smtClean="0"/>
              <a:t>tři celé </a:t>
            </a:r>
            <a:r>
              <a:rPr lang="cs-CZ" sz="2000" b="1" dirty="0"/>
              <a:t>sto </a:t>
            </a:r>
            <a:r>
              <a:rPr lang="cs-CZ" sz="2000" b="1" dirty="0" smtClean="0"/>
              <a:t>sedm tisíc tři sta </a:t>
            </a:r>
            <a:r>
              <a:rPr lang="cs-CZ" sz="2000" b="1" dirty="0"/>
              <a:t/>
            </a:r>
            <a:br>
              <a:rPr lang="cs-CZ" sz="2000" b="1" dirty="0"/>
            </a:br>
            <a:r>
              <a:rPr lang="cs-CZ" sz="2000" b="1" dirty="0"/>
              <a:t>   </a:t>
            </a:r>
            <a:r>
              <a:rPr lang="cs-CZ" sz="2000" b="1" dirty="0" smtClean="0"/>
              <a:t>padesát sedm </a:t>
            </a:r>
            <a:r>
              <a:rPr lang="cs-CZ" sz="2000" b="1" dirty="0"/>
              <a:t>miliontin</a:t>
            </a:r>
          </a:p>
        </p:txBody>
      </p:sp>
      <p:sp>
        <p:nvSpPr>
          <p:cNvPr id="38" name="TextovéPole 37"/>
          <p:cNvSpPr txBox="1"/>
          <p:nvPr/>
        </p:nvSpPr>
        <p:spPr>
          <a:xfrm>
            <a:off x="0" y="5940000"/>
            <a:ext cx="5220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j) </a:t>
            </a:r>
            <a:r>
              <a:rPr lang="cs-CZ" sz="2000" b="1" dirty="0" smtClean="0"/>
              <a:t>třicet </a:t>
            </a:r>
            <a:r>
              <a:rPr lang="cs-CZ" sz="2000" b="1" dirty="0"/>
              <a:t>tisíc </a:t>
            </a:r>
            <a:r>
              <a:rPr lang="cs-CZ" sz="2000" b="1" dirty="0" smtClean="0"/>
              <a:t>devět </a:t>
            </a:r>
            <a:r>
              <a:rPr lang="cs-CZ" sz="2000" b="1" dirty="0"/>
              <a:t>celých </a:t>
            </a:r>
            <a:r>
              <a:rPr lang="cs-CZ" sz="2000" b="1" dirty="0" smtClean="0"/>
              <a:t>jedna setina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0" y="3780000"/>
            <a:ext cx="4139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g </a:t>
            </a:r>
            <a:r>
              <a:rPr lang="cs-CZ" sz="2000" b="1" dirty="0"/>
              <a:t>) </a:t>
            </a:r>
            <a:r>
              <a:rPr lang="cs-CZ" sz="2000" b="1" dirty="0" smtClean="0"/>
              <a:t>šedesát osm celých tři tisíce </a:t>
            </a:r>
            <a:r>
              <a:rPr lang="cs-CZ" sz="2000" b="1" dirty="0"/>
              <a:t/>
            </a:r>
            <a:br>
              <a:rPr lang="cs-CZ" sz="2000" b="1" dirty="0"/>
            </a:br>
            <a:r>
              <a:rPr lang="cs-CZ" sz="2000" b="1" dirty="0"/>
              <a:t>     </a:t>
            </a:r>
            <a:r>
              <a:rPr lang="cs-CZ" sz="2000" b="1" dirty="0" smtClean="0"/>
              <a:t>čtyřicet sedm desetitisícin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0" y="4500000"/>
            <a:ext cx="4139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h) </a:t>
            </a:r>
            <a:r>
              <a:rPr lang="cs-CZ" sz="2000" b="1" dirty="0" smtClean="0"/>
              <a:t>dva tisíce třicet šest celých </a:t>
            </a:r>
            <a:r>
              <a:rPr lang="cs-CZ" sz="2000" b="1" dirty="0"/>
              <a:t/>
            </a:r>
            <a:br>
              <a:rPr lang="cs-CZ" sz="2000" b="1" dirty="0"/>
            </a:br>
            <a:r>
              <a:rPr lang="cs-CZ" sz="2000" b="1" dirty="0"/>
              <a:t>     </a:t>
            </a:r>
            <a:r>
              <a:rPr lang="cs-CZ" sz="2000" b="1" dirty="0" smtClean="0"/>
              <a:t>dvě </a:t>
            </a:r>
            <a:r>
              <a:rPr lang="cs-CZ" sz="2000" b="1" dirty="0" err="1" smtClean="0"/>
              <a:t>stotisíciny</a:t>
            </a:r>
            <a:endParaRPr lang="cs-CZ" sz="2000" b="1" dirty="0"/>
          </a:p>
        </p:txBody>
      </p:sp>
      <p:sp>
        <p:nvSpPr>
          <p:cNvPr id="51" name="Obdélník 50"/>
          <p:cNvSpPr/>
          <p:nvPr/>
        </p:nvSpPr>
        <p:spPr bwMode="auto">
          <a:xfrm>
            <a:off x="5220472" y="594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délník 51"/>
          <p:cNvSpPr/>
          <p:nvPr/>
        </p:nvSpPr>
        <p:spPr bwMode="auto">
          <a:xfrm>
            <a:off x="5220472" y="306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délník 52"/>
          <p:cNvSpPr/>
          <p:nvPr/>
        </p:nvSpPr>
        <p:spPr bwMode="auto">
          <a:xfrm>
            <a:off x="5220472" y="378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délník 53"/>
          <p:cNvSpPr/>
          <p:nvPr/>
        </p:nvSpPr>
        <p:spPr bwMode="auto">
          <a:xfrm>
            <a:off x="5220472" y="450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délník 54"/>
          <p:cNvSpPr/>
          <p:nvPr/>
        </p:nvSpPr>
        <p:spPr bwMode="auto">
          <a:xfrm>
            <a:off x="5220472" y="522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220472" y="3060000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0,005 02</a:t>
            </a:r>
            <a:endParaRPr lang="cs-CZ" sz="4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5220472" y="3780000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68,304 7</a:t>
            </a:r>
            <a:endParaRPr lang="cs-CZ" sz="4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220472" y="4500000"/>
            <a:ext cx="3600000" cy="7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2 036,000 02</a:t>
            </a:r>
            <a:endParaRPr lang="cs-CZ" sz="4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5220472" y="5220000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3,107 357</a:t>
            </a:r>
            <a:endParaRPr lang="cs-CZ" sz="4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220472" y="5940000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30 009,01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2668481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36" grpId="0"/>
      <p:bldP spid="38" grpId="0"/>
      <p:bldP spid="41" grpId="0"/>
      <p:bldP spid="42" grpId="0"/>
      <p:bldP spid="51" grpId="0" animBg="1"/>
      <p:bldP spid="52" grpId="0" animBg="1"/>
      <p:bldP spid="53" grpId="0" animBg="1"/>
      <p:bldP spid="54" grpId="0" animBg="1"/>
      <p:bldP spid="55" grpId="0" animBg="1"/>
      <p:bldP spid="2" grpId="0"/>
      <p:bldP spid="21" grpId="0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Zápis 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Zapiš číslo: </a:t>
            </a:r>
            <a:br>
              <a:rPr lang="cs-CZ" sz="2800" b="1" dirty="0" smtClean="0"/>
            </a:br>
            <a:r>
              <a:rPr lang="cs-CZ" sz="2800" b="1" dirty="0" smtClean="0"/>
              <a:t>tři celé osm set dvacet čtyři desetitisícin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3060000"/>
            <a:ext cx="6876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Nejdříve zapíšeme přirozené číslo před slovem celé (celých)</a:t>
            </a:r>
            <a:endParaRPr lang="cs-CZ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7560000" y="3060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3600000"/>
            <a:ext cx="6876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Doplníme desetinnou čárku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570373" y="5605576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,</a:t>
            </a:r>
            <a:endParaRPr lang="cs-CZ" sz="40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4140000"/>
            <a:ext cx="6876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Určíme počet číslic v čísle osm set dvacet čtyři – tři číslice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7560000" y="4140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824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0" y="4680000"/>
            <a:ext cx="6876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Řád desetitisícin je na čtvrtém místě, tj. chybí jedno místo a na to doplníme nulu za desetinnou čárku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7560000" y="4860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0824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786397" y="5617728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0824</a:t>
            </a:r>
            <a:endParaRPr lang="cs-CZ" sz="40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222104" y="5605576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3</a:t>
            </a:r>
            <a:endParaRPr lang="cs-CZ" sz="4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7560000" y="36000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4074658" y="5605576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824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41418228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4" grpId="0"/>
      <p:bldP spid="32" grpId="0"/>
      <p:bldP spid="33" grpId="0"/>
      <p:bldP spid="33" grpId="1"/>
      <p:bldP spid="34" grpId="0"/>
      <p:bldP spid="35" grpId="0"/>
      <p:bldP spid="36" grpId="0"/>
      <p:bldP spid="37" grpId="0"/>
      <p:bldP spid="38" grpId="0"/>
      <p:bldP spid="38" grpId="1"/>
      <p:bldP spid="39" grpId="0"/>
      <p:bldP spid="39" grpId="1"/>
      <p:bldP spid="41" grpId="0"/>
      <p:bldP spid="42" grpId="0"/>
      <p:bldP spid="4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Zápis 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Zapiš desetinná čísla: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3060000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a) čtrnáct celých čtyři </a:t>
            </a:r>
            <a:br>
              <a:rPr lang="cs-CZ" sz="2000" b="1" dirty="0" smtClean="0"/>
            </a:br>
            <a:r>
              <a:rPr lang="cs-CZ" sz="2000" b="1" dirty="0" smtClean="0"/>
              <a:t>     desetiny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0" y="5220000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d) </a:t>
            </a:r>
            <a:r>
              <a:rPr lang="cs-CZ" sz="2000" b="1" dirty="0"/>
              <a:t>o</a:t>
            </a:r>
            <a:r>
              <a:rPr lang="cs-CZ" sz="2000" b="1" dirty="0" smtClean="0"/>
              <a:t>smnáct celých třicet pět </a:t>
            </a:r>
            <a:br>
              <a:rPr lang="cs-CZ" sz="2000" b="1" dirty="0" smtClean="0"/>
            </a:br>
            <a:r>
              <a:rPr lang="cs-CZ" sz="2000" b="1" dirty="0" smtClean="0"/>
              <a:t>    miliontin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0" y="5940000"/>
            <a:ext cx="4932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e) patnáct tisíc sedmdesát šest celých </a:t>
            </a:r>
            <a:br>
              <a:rPr lang="cs-CZ" sz="2000" b="1" dirty="0" smtClean="0"/>
            </a:br>
            <a:r>
              <a:rPr lang="cs-CZ" sz="2000" b="1" dirty="0" smtClean="0"/>
              <a:t>     tři tisíce pět set sedm stotisícin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0" y="3780000"/>
            <a:ext cx="3995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b) šedesát pět celých sedm set  </a:t>
            </a:r>
            <a:br>
              <a:rPr lang="cs-CZ" sz="2000" b="1" dirty="0" smtClean="0"/>
            </a:br>
            <a:r>
              <a:rPr lang="cs-CZ" sz="2000" b="1" dirty="0" smtClean="0"/>
              <a:t>     dvanáct tisícin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0" y="4500000"/>
            <a:ext cx="4139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c) tři tisíce pět celých </a:t>
            </a:r>
            <a:br>
              <a:rPr lang="cs-CZ" sz="2000" b="1" dirty="0" smtClean="0"/>
            </a:br>
            <a:r>
              <a:rPr lang="cs-CZ" sz="2000" b="1" dirty="0" smtClean="0"/>
              <a:t>     sedmdesát dva desetitisícin</a:t>
            </a:r>
            <a:endParaRPr lang="cs-CZ" sz="2000" b="1" dirty="0"/>
          </a:p>
        </p:txBody>
      </p:sp>
      <p:sp>
        <p:nvSpPr>
          <p:cNvPr id="51" name="Obdélník 50"/>
          <p:cNvSpPr/>
          <p:nvPr/>
        </p:nvSpPr>
        <p:spPr bwMode="auto">
          <a:xfrm>
            <a:off x="4860000" y="594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délník 51"/>
          <p:cNvSpPr/>
          <p:nvPr/>
        </p:nvSpPr>
        <p:spPr bwMode="auto">
          <a:xfrm>
            <a:off x="4860000" y="306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délník 52"/>
          <p:cNvSpPr/>
          <p:nvPr/>
        </p:nvSpPr>
        <p:spPr bwMode="auto">
          <a:xfrm>
            <a:off x="4860000" y="378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délník 53"/>
          <p:cNvSpPr/>
          <p:nvPr/>
        </p:nvSpPr>
        <p:spPr bwMode="auto">
          <a:xfrm>
            <a:off x="4860000" y="450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délník 54"/>
          <p:cNvSpPr/>
          <p:nvPr/>
        </p:nvSpPr>
        <p:spPr bwMode="auto">
          <a:xfrm>
            <a:off x="4860000" y="522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560000" y="3229277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14,4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7560384" y="6124666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15 076,035 07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7560000" y="3964666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65,712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7560000" y="4690723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3 005,007 2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7560000" y="5404666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18,000 035</a:t>
            </a:r>
            <a:endParaRPr lang="cs-CZ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936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36" grpId="0"/>
      <p:bldP spid="38" grpId="0"/>
      <p:bldP spid="41" grpId="0"/>
      <p:bldP spid="42" grpId="0"/>
      <p:bldP spid="51" grpId="0" animBg="1"/>
      <p:bldP spid="52" grpId="0" animBg="1"/>
      <p:bldP spid="53" grpId="0" animBg="1"/>
      <p:bldP spid="54" grpId="0" animBg="1"/>
      <p:bldP spid="55" grpId="0" animBg="1"/>
      <p:bldP spid="5" grpId="0"/>
      <p:bldP spid="57" grpId="0"/>
      <p:bldP spid="58" grpId="0"/>
      <p:bldP spid="59" grpId="0"/>
      <p:bldP spid="60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1983</TotalTime>
  <Words>702</Words>
  <Application>Microsoft Office PowerPoint</Application>
  <PresentationFormat>Předvádění na obrazovce (4:3)</PresentationFormat>
  <Paragraphs>153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Prezentace školení zaměstnanců</vt:lpstr>
      <vt:lpstr>Desetinná čísla</vt:lpstr>
      <vt:lpstr>Tisíciny, desetitisíciny …</vt:lpstr>
      <vt:lpstr>Zprávy z tisku:</vt:lpstr>
      <vt:lpstr>Desetinná čísla</vt:lpstr>
      <vt:lpstr>Čtení desetinných čísel</vt:lpstr>
      <vt:lpstr>Čtení desetinných čísel</vt:lpstr>
      <vt:lpstr>Čtení desetinných čísel</vt:lpstr>
      <vt:lpstr>Zápis desetinných čísel</vt:lpstr>
      <vt:lpstr>Zápis desetinných čísel</vt:lpstr>
      <vt:lpstr>Zápis desetinných čísel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306</cp:revision>
  <dcterms:created xsi:type="dcterms:W3CDTF">2012-01-02T08:14:14Z</dcterms:created>
  <dcterms:modified xsi:type="dcterms:W3CDTF">2012-12-03T10:41:08Z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