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69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9E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Obsahy základních obrazců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kolik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 koberce bude třeba na pokrytí podlahy trojúhelníkové místnosti, mají-li kolmé stěny délky 5 m a 6 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32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5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42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428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</a:t>
            </a:r>
            <a:r>
              <a:rPr lang="cs-CZ" sz="2000" b="1" dirty="0"/>
              <a:t>· </a:t>
            </a:r>
            <a:r>
              <a:rPr lang="cs-CZ" sz="2000" b="1" dirty="0" smtClean="0"/>
              <a:t>b : 2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824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5 · </a:t>
            </a:r>
            <a:r>
              <a:rPr lang="cs-CZ" sz="2000" b="1" dirty="0" smtClean="0"/>
              <a:t>6 : 2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2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15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616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6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15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12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04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467544" y="6228000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Na pokrytí podlahy bude třeba 15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 koberce.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636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6 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432170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a obsahy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395536" y="2060848"/>
            <a:ext cx="8425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obvod a obsah čtverce s délkou strany 45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3132000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56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996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96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a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4860000"/>
            <a:ext cx="284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180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57984" y="5292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29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180 cm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5796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72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1440000" y="6120000"/>
            <a:ext cx="7092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Obvod čtverce je 180 cm a jeho obsah je 2 025 cm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40000" y="4428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4 · 45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518450" y="4854389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518450" y="3414389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5518450" y="3414389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6958726" y="3414388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5400110" y="48543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192198" y="4767461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768262" y="485986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958726" y="39507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048182" y="306896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400434" y="306896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220072" y="4005064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768262" y="30867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40000" y="2700000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45 cm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40000" y="3996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a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240000" y="4428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45 · 45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40000" y="486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2 025</a:t>
            </a:r>
            <a:endParaRPr lang="cs-CZ" sz="2000" b="1" dirty="0"/>
          </a:p>
        </p:txBody>
      </p:sp>
      <p:cxnSp>
        <p:nvCxnSpPr>
          <p:cNvPr id="40" name="Přímá spojnice 39"/>
          <p:cNvCxnSpPr/>
          <p:nvPr/>
        </p:nvCxnSpPr>
        <p:spPr bwMode="auto">
          <a:xfrm>
            <a:off x="3240000" y="5292000"/>
            <a:ext cx="1729001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3240000" y="5292000"/>
            <a:ext cx="1980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2 025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3240000" y="5724000"/>
            <a:ext cx="1729001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240000" y="5796000"/>
            <a:ext cx="1729001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2886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5" grpId="0"/>
      <p:bldP spid="57" grpId="0"/>
      <p:bldP spid="14" grpId="0"/>
      <p:bldP spid="22" grpId="0"/>
      <p:bldP spid="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28" grpId="0"/>
      <p:bldP spid="30" grpId="0"/>
      <p:bldP spid="38" grpId="0"/>
      <p:bldP spid="39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a obsahy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6084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000" b="1" dirty="0" smtClean="0"/>
              <a:t>Vypočtěte obvod a obsah obdélníku s délkami stran 17 cm a 9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19920" y="2997304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9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19920" y="386130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19920" y="429330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19920" y="4293304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2·(a + b)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19920" y="5013304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26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19920" y="537330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52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3240000" y="572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240000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153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3240000" y="608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240000" y="6156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539552" y="6298496"/>
            <a:ext cx="8281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Obvod obdélníku je 52 cm a jeho obsah je 153 cm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19920" y="342930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 … cm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240000" y="4644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a · </a:t>
            </a:r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83568" y="4653304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2·(17 + 9)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240000" y="5004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17 </a:t>
            </a:r>
            <a:r>
              <a:rPr lang="cs-CZ" sz="2000" b="1" dirty="0" smtClean="0"/>
              <a:t>· 9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240000" y="5364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153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346524" y="420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346524" y="276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346524" y="276631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8866524" y="2766316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228184" y="4206316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7452644" y="414908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650662" y="4191001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8820796" y="33170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452320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228508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048146" y="3440055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8676456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20000" y="2565304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17 cm</a:t>
            </a:r>
            <a:endParaRPr lang="cs-CZ" sz="2000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720000" y="573330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720000" y="5733304"/>
            <a:ext cx="165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52 cm</a:t>
            </a:r>
            <a:endParaRPr lang="cs-CZ" sz="20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720000" y="612930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20000" y="6192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458261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20" grpId="0"/>
      <p:bldP spid="22" grpId="0"/>
      <p:bldP spid="23" grpId="0"/>
      <p:bldP spid="24" grpId="0"/>
      <p:bldP spid="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0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a obsahy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115616" y="1785010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obvod a obsah pravoúhlého trojúhelníku ABC, znáte-li délky stran a </a:t>
            </a:r>
            <a:r>
              <a:rPr lang="cs-CZ" sz="2000" b="1" dirty="0"/>
              <a:t>= </a:t>
            </a:r>
            <a:r>
              <a:rPr lang="cs-CZ" sz="2000" b="1" dirty="0" smtClean="0"/>
              <a:t>24 dm, </a:t>
            </a:r>
            <a:r>
              <a:rPr lang="cs-CZ" sz="2000" b="1" dirty="0"/>
              <a:t>b </a:t>
            </a:r>
            <a:r>
              <a:rPr lang="cs-CZ" sz="2000" b="1" dirty="0" smtClean="0"/>
              <a:t>= 320 cm (jsou kolmé) a c = 4 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2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24 dm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20000" y="37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… dm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720000" y="4500000"/>
            <a:ext cx="25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20000" y="450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a + b + c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" y="4860000"/>
            <a:ext cx="2538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24 + 32 + 40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" y="5220000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o</a:t>
            </a:r>
            <a:r>
              <a:rPr lang="cs-CZ" sz="2000" b="1" dirty="0" smtClean="0"/>
              <a:t> = 96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720000" y="558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72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96 dm</a:t>
            </a:r>
            <a:endParaRPr lang="cs-CZ" sz="20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720000" y="601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720000" y="594924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0" y="634125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Pravoúhlý trojúhelník má obvod 96 dm a obsah 384 dm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2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320 cm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20000" y="3420000"/>
            <a:ext cx="1142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 = 4 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088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32 dm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56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40 dm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516216" y="2772000"/>
            <a:ext cx="0" cy="24512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516216" y="5220000"/>
            <a:ext cx="15121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6516216" y="2772000"/>
            <a:ext cx="1512168" cy="24512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6325961" y="52601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812360" y="52507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037040" y="521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348561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156176" y="39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325344" y="24347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720000" y="41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0" y="450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b : 2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600000" y="486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24 · 32 : 2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600000" y="522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384</a:t>
            </a:r>
            <a:endParaRPr lang="cs-CZ" sz="2000" b="1" dirty="0"/>
          </a:p>
        </p:txBody>
      </p:sp>
      <p:cxnSp>
        <p:nvCxnSpPr>
          <p:cNvPr id="40" name="Přímá spojnice 39"/>
          <p:cNvCxnSpPr/>
          <p:nvPr/>
        </p:nvCxnSpPr>
        <p:spPr bwMode="auto">
          <a:xfrm>
            <a:off x="3600000" y="5580000"/>
            <a:ext cx="1699432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3600000" y="558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384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3600000" y="5950800"/>
            <a:ext cx="1699432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600000" y="6012000"/>
            <a:ext cx="1699432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903988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5" grpId="0"/>
      <p:bldP spid="18" grpId="0"/>
      <p:bldP spid="17" grpId="0"/>
      <p:bldP spid="19" grpId="0"/>
      <p:bldP spid="10" grpId="0"/>
      <p:bldP spid="28" grpId="0"/>
      <p:bldP spid="29" grpId="0"/>
      <p:bldP spid="30" grpId="0"/>
      <p:bldP spid="31" grpId="0"/>
      <p:bldP spid="32" grpId="0"/>
      <p:bldP spid="35" grpId="0"/>
      <p:bldP spid="36" grpId="0"/>
      <p:bldP spid="38" grpId="0"/>
      <p:bldP spid="39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Obvody a obsahy obrazců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637848" y="1772816"/>
            <a:ext cx="6822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délku strany obdélníku s obsahem 216 cm</a:t>
            </a:r>
            <a:r>
              <a:rPr lang="cs-CZ" sz="2000" b="1" baseline="30000" dirty="0" smtClean="0"/>
              <a:t>2</a:t>
            </a:r>
            <a:r>
              <a:rPr lang="cs-CZ" sz="2000" b="1" dirty="0"/>
              <a:t> </a:t>
            </a:r>
            <a:r>
              <a:rPr lang="cs-CZ" sz="2000" b="1" dirty="0" smtClean="0"/>
              <a:t>a šířkou 27 cm a jeho obvod.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19920" y="2997304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27 cm</a:t>
            </a:r>
            <a:endParaRPr lang="cs-CZ" sz="20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20000" y="378904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19920" y="378904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b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19920" y="450912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216 : 27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19920" y="486916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3240000" y="5291952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240000" y="529195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70 cm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3240000" y="5651952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240000" y="5723952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539552" y="6298496"/>
            <a:ext cx="8281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Obvod obdélníku je 70 cm a délka strany b je 8 cm..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19920" y="342930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… cm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240000" y="3861048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</a:t>
            </a:r>
            <a:r>
              <a:rPr lang="cs-CZ" sz="2000" b="1" dirty="0"/>
              <a:t>· </a:t>
            </a:r>
            <a:r>
              <a:rPr lang="cs-CZ" sz="2000" b="1" dirty="0" smtClean="0"/>
              <a:t>(a + b)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7544" y="414904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216 = 27 · b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240000" y="4221048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(27 + 8)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240000" y="4931952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70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346524" y="420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346524" y="2766317"/>
            <a:ext cx="25202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346524" y="2766317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8866524" y="2766316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228184" y="4206316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7452644" y="414908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650662" y="4191001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8820796" y="3317040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452320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228508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048146" y="3440055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8676456" y="2420888"/>
            <a:ext cx="43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20000" y="2565304"/>
            <a:ext cx="165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216 cm</a:t>
            </a:r>
            <a:r>
              <a:rPr lang="cs-CZ" sz="2000" b="1" baseline="30000" dirty="0"/>
              <a:t>2</a:t>
            </a:r>
            <a:endParaRPr lang="cs-CZ" sz="2000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720000" y="522904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720000" y="5229040"/>
            <a:ext cx="165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8 cm</a:t>
            </a:r>
            <a:endParaRPr lang="cs-CZ" sz="20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720000" y="562504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20000" y="5687736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3240000" y="4552958"/>
            <a:ext cx="230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 = 2 · 35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1395535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3" grpId="0"/>
      <p:bldP spid="54" grpId="0"/>
      <p:bldP spid="55" grpId="0"/>
      <p:bldP spid="57" grpId="0"/>
      <p:bldP spid="14" grpId="0"/>
      <p:bldP spid="15" grpId="0"/>
      <p:bldP spid="20" grpId="0"/>
      <p:bldP spid="22" grpId="0"/>
      <p:bldP spid="23" grpId="0"/>
      <p:bldP spid="24" grpId="0"/>
      <p:bldP spid="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0" grpId="0"/>
      <p:bldP spid="42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Čtverec je pravidelný čtyřúhelník. </a:t>
            </a:r>
            <a:r>
              <a:rPr lang="cs-CZ" sz="2000" b="1" dirty="0"/>
              <a:t>Je </a:t>
            </a:r>
            <a:r>
              <a:rPr lang="cs-CZ" sz="2000" b="1" dirty="0" smtClean="0"/>
              <a:t>to rovinný útvar ohraničený </a:t>
            </a:r>
            <a:r>
              <a:rPr lang="cs-CZ" sz="2000" b="1" dirty="0"/>
              <a:t>čtyřmi shodnými </a:t>
            </a:r>
            <a:r>
              <a:rPr lang="cs-CZ" sz="2000" b="1" dirty="0" smtClean="0"/>
              <a:t>úsečkami, </a:t>
            </a:r>
            <a:r>
              <a:rPr lang="cs-CZ" sz="2000" b="1" dirty="0"/>
              <a:t>jehož všechny vnitřní úhly jsou shodné.</a:t>
            </a:r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1440000" y="6413266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440000" y="3713266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4400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41400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1134510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031940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35227" y="351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140000" y="3458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699792" y="64132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140000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567608" y="332748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35227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06896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/>
              <a:t>Obsah čtverce vypočteme tak, že násobíme délku jeho strany samu sebou.</a:t>
            </a:r>
            <a:endParaRPr lang="cs-CZ" sz="1900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5652120" y="4360200"/>
            <a:ext cx="2160240" cy="1006022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778134" y="4570823"/>
            <a:ext cx="1908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S = a · a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16" grpId="0"/>
      <p:bldP spid="28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obsah čtverce s délkou strany a = 27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27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27 · 27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729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0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729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01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492126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Čtverec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060848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000" b="1" dirty="0" smtClean="0"/>
              <a:t>Vypočtěte plochu čtvercové zahrady s délkou strany 25 metrů.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8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25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a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25 · 25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4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625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0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5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625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01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720000" y="6120000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Čtvercová zahrada má plochu 625 metrů čtverečných.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3555243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198884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Obdélník je čtyřúhelník. </a:t>
            </a:r>
            <a:r>
              <a:rPr lang="cs-CZ" sz="2000" b="1" dirty="0"/>
              <a:t>Je </a:t>
            </a:r>
            <a:r>
              <a:rPr lang="cs-CZ" sz="2000" b="1" dirty="0" smtClean="0"/>
              <a:t>to rovinný útvar ohraničený </a:t>
            </a:r>
            <a:r>
              <a:rPr lang="cs-CZ" sz="2000" b="1" dirty="0"/>
              <a:t>čtyřmi </a:t>
            </a:r>
            <a:r>
              <a:rPr lang="cs-CZ" sz="2000" b="1" dirty="0" smtClean="0"/>
              <a:t>úsečkami, z nichž jsou vždy dvě protilehlé stejně dlouhé a jehož </a:t>
            </a:r>
            <a:r>
              <a:rPr lang="cs-CZ" sz="2000" b="1" dirty="0"/>
              <a:t>všechny vnitřní úhly jsou shodné.</a:t>
            </a:r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512277" y="6413266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512277" y="3713266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512277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4111200" y="3713266"/>
            <a:ext cx="0" cy="27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06787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067944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351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067944" y="3458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95736" y="64132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139952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411760" y="332748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7504" y="486321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0689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Obsah obdélníku vypočteme tak, že vynásobíme délky dvou sousedních stran.</a:t>
            </a:r>
            <a:endParaRPr lang="cs-CZ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5436096" y="4279686"/>
            <a:ext cx="2698155" cy="1296144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960298" y="4698911"/>
            <a:ext cx="1996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S = a · b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00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16" grpId="0"/>
      <p:bldP spid="28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obsah obdélníku s délkami stran a = 32 cm a b = 19 cm.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32 cm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5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b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680000"/>
            <a:ext cx="212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32 · 19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4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608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940000"/>
            <a:ext cx="165618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61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608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6552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6624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19 cm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6007243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Obdélník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plochu antukového hřiště na volejbal s tvarem obdélníku, s délkami stran 9 a 18 metrů.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270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9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dirty="0" smtClean="0"/>
              <a:t>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3811109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3960000"/>
            <a:ext cx="183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b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392000"/>
            <a:ext cx="205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9 · 18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301208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30120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162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5769208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697208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bdélník 13"/>
          <p:cNvSpPr/>
          <p:nvPr/>
        </p:nvSpPr>
        <p:spPr>
          <a:xfrm>
            <a:off x="720000" y="6165304"/>
            <a:ext cx="6516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Antukové hřiště má výměru 162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18 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440000" y="48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162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792884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7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Pravoúhlý trojúhelník </a:t>
            </a:r>
            <a:r>
              <a:rPr lang="cs-CZ" sz="2000" b="1" dirty="0"/>
              <a:t>je </a:t>
            </a:r>
            <a:r>
              <a:rPr lang="cs-CZ" sz="2000" b="1" dirty="0" smtClean="0"/>
              <a:t>geometrický útvar </a:t>
            </a:r>
            <a:r>
              <a:rPr lang="cs-CZ" sz="2000" b="1" dirty="0"/>
              <a:t>určený třemi body,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neležícími </a:t>
            </a:r>
            <a:r>
              <a:rPr lang="cs-CZ" sz="2000" b="1" dirty="0"/>
              <a:t>v jedné </a:t>
            </a:r>
            <a:r>
              <a:rPr lang="cs-CZ" sz="2000" b="1" dirty="0" smtClean="0"/>
              <a:t>přímce, v němž jsou dvě strany na sebe kolmé.</a:t>
            </a:r>
            <a:endParaRPr lang="cs-CZ" sz="2000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665560" y="6413266"/>
            <a:ext cx="27806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51920" y="5256000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3437920" y="4104000"/>
            <a:ext cx="1076" cy="230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77528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01864" y="631166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329856" y="374897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419872" y="519212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71974" y="501994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961704" y="634125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80000" y="2880000"/>
            <a:ext cx="6867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Obsah pravoúhlého trojúhelníku je polovinou obsahu obdélníku se stranami, které jsou na sebe kolmé.</a:t>
            </a:r>
            <a:endParaRPr lang="cs-CZ" sz="2000" b="1" dirty="0"/>
          </a:p>
        </p:txBody>
      </p:sp>
      <p:sp>
        <p:nvSpPr>
          <p:cNvPr id="28" name="Obdélník 27"/>
          <p:cNvSpPr/>
          <p:nvPr/>
        </p:nvSpPr>
        <p:spPr bwMode="auto">
          <a:xfrm>
            <a:off x="4932040" y="3861048"/>
            <a:ext cx="2698155" cy="1296144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4952186" y="4214319"/>
            <a:ext cx="2716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S = (a · b) : 2</a:t>
            </a:r>
            <a:endParaRPr lang="cs-CZ" sz="3200" b="1" dirty="0">
              <a:solidFill>
                <a:srgbClr val="FF0000"/>
              </a:solidFill>
            </a:endParaRPr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657283" y="4106128"/>
            <a:ext cx="27806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665560" y="4104000"/>
            <a:ext cx="1076" cy="230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Obdélník 23"/>
          <p:cNvSpPr/>
          <p:nvPr/>
        </p:nvSpPr>
        <p:spPr bwMode="auto">
          <a:xfrm>
            <a:off x="4932040" y="5301208"/>
            <a:ext cx="2698155" cy="1296144"/>
          </a:xfrm>
          <a:prstGeom prst="rect">
            <a:avLst/>
          </a:prstGeom>
          <a:solidFill>
            <a:srgbClr val="FAFC9E">
              <a:alpha val="76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914037" y="5384391"/>
                <a:ext cx="2716158" cy="1140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sz="3600" b="1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cs-CZ" sz="3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  <m:r>
                            <a:rPr lang="cs-CZ" sz="3600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·</m:t>
                          </m:r>
                          <m:r>
                            <a:rPr lang="cs-CZ" sz="3600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𝐛</m:t>
                          </m:r>
                        </m:num>
                        <m:den>
                          <m:r>
                            <a:rPr lang="cs-CZ" sz="3600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037" y="5384391"/>
                <a:ext cx="2716158" cy="11409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5790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9" grpId="0"/>
      <p:bldP spid="20" grpId="0"/>
      <p:bldP spid="21" grpId="0"/>
      <p:bldP spid="22" grpId="0"/>
      <p:bldP spid="16" grpId="0"/>
      <p:bldP spid="28" grpId="0" animBg="1"/>
      <p:bldP spid="35" grpId="0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259632" y="1857018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Vypočti obsah pravoúhlého trojúhelníku </a:t>
            </a:r>
            <a:br>
              <a:rPr lang="cs-CZ" sz="2000" b="1" dirty="0" smtClean="0"/>
            </a:br>
            <a:r>
              <a:rPr lang="cs-CZ" sz="2000" b="1" dirty="0" smtClean="0"/>
              <a:t>s délkami kolmých stran a = 2,4 m, b = 19 dm.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4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2,4 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440000" y="37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440000" y="4140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440000" y="4140000"/>
            <a:ext cx="190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a · b : 2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40000" y="4572000"/>
            <a:ext cx="241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24 </a:t>
            </a:r>
            <a:r>
              <a:rPr lang="cs-CZ" sz="2000" b="1" dirty="0"/>
              <a:t>· </a:t>
            </a:r>
            <a:r>
              <a:rPr lang="cs-CZ" sz="2000" b="1" dirty="0" smtClean="0"/>
              <a:t>19 : 2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0" y="500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228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440000" y="5436000"/>
            <a:ext cx="205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440000" y="5436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228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440000" y="5868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5940000"/>
            <a:ext cx="15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1440000" y="34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19 dm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700000" y="306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24 dm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23519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4" grpId="0"/>
      <p:bldP spid="1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1302</TotalTime>
  <Words>866</Words>
  <Application>Microsoft Office PowerPoint</Application>
  <PresentationFormat>Předvádění na obrazovce (4:3)</PresentationFormat>
  <Paragraphs>191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Obsahy základních obrazců</vt:lpstr>
      <vt:lpstr>Čtverec </vt:lpstr>
      <vt:lpstr>Čtverec </vt:lpstr>
      <vt:lpstr>Čtverec </vt:lpstr>
      <vt:lpstr>Obdélník </vt:lpstr>
      <vt:lpstr>Obdélník</vt:lpstr>
      <vt:lpstr>Obdélník </vt:lpstr>
      <vt:lpstr>Pravoúhlý trojúhelník </vt:lpstr>
      <vt:lpstr>Pravoúhlý trojúhelník</vt:lpstr>
      <vt:lpstr>Pravoúhlý trojúhelník </vt:lpstr>
      <vt:lpstr>Obvody a obsahy obrazců</vt:lpstr>
      <vt:lpstr>Obvody a obsahy obrazců</vt:lpstr>
      <vt:lpstr>Obvody a obsahy obrazců</vt:lpstr>
      <vt:lpstr>Obvody a obsahy obrazců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210</cp:revision>
  <dcterms:created xsi:type="dcterms:W3CDTF">2012-01-02T08:14:14Z</dcterms:created>
  <dcterms:modified xsi:type="dcterms:W3CDTF">2012-11-18T08:14:12Z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