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3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stava_SI" TargetMode="External"/><Relationship Id="rId2" Type="http://schemas.openxmlformats.org/officeDocument/2006/relationships/hyperlink" Target="http://www.converter.cz/prevody/historie-metr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jednotky.cz/delka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Převody jednotek délky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</a:t>
            </a:r>
            <a:r>
              <a:rPr lang="cs-CZ" dirty="0" smtClean="0"/>
              <a:t>6.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Jednotky délky</a:t>
            </a:r>
            <a:br>
              <a:rPr lang="cs-CZ" dirty="0" smtClean="0"/>
            </a:br>
            <a:r>
              <a:rPr lang="cs-CZ" sz="3200" dirty="0" smtClean="0"/>
              <a:t>a vztahy mezi nimi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520000"/>
            <a:ext cx="3635896" cy="504057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Základní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jednotka délky: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200000" y="378000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km  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5760000" y="2520000"/>
            <a:ext cx="12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značíme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4320000" y="2520000"/>
            <a:ext cx="1016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etr  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3780000"/>
            <a:ext cx="3726000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Odvozené jednotky délky: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240000" y="3780000"/>
            <a:ext cx="1296144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větší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320000" y="4320000"/>
            <a:ext cx="12860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decimetr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5760000" y="3780000"/>
            <a:ext cx="12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značíme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7200000" y="252000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  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3240000" y="4320000"/>
            <a:ext cx="1296144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menší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4320000" y="4860000"/>
            <a:ext cx="1490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centimetr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4320000" y="5400000"/>
            <a:ext cx="12860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milimetr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320000" y="3780000"/>
            <a:ext cx="12860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kilometr  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5760000" y="4320000"/>
            <a:ext cx="12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značíme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5760000" y="4860000"/>
            <a:ext cx="12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značíme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5760000" y="5400000"/>
            <a:ext cx="12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značíme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7200000" y="432000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  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7200000" y="486000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  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7200000" y="540000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440000" y="3240000"/>
            <a:ext cx="2286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  <a:hlinkClick r:id="rId2"/>
              </a:rPr>
              <a:t>Co je to metr?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440000" y="1980000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  <a:hlinkClick r:id="rId3"/>
              </a:rPr>
              <a:t>Jednotky SI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1440000" y="6120000"/>
            <a:ext cx="30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hlinkClick r:id="rId4"/>
              </a:rPr>
              <a:t>Další jednotky délky</a:t>
            </a:r>
            <a:endParaRPr lang="cs-CZ" sz="2000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5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7" grpId="0"/>
      <p:bldP spid="10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Jednotky délky</a:t>
            </a:r>
            <a:br>
              <a:rPr lang="cs-CZ" dirty="0" smtClean="0"/>
            </a:br>
            <a:r>
              <a:rPr lang="cs-CZ" sz="3200" dirty="0" smtClean="0"/>
              <a:t>a vztahy mezi nimi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08520" y="2880000"/>
            <a:ext cx="1547664" cy="504057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kilometr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1871192" y="2880000"/>
            <a:ext cx="1547664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metr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3851480" y="2880000"/>
            <a:ext cx="1547664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decimetr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5831480" y="2880000"/>
            <a:ext cx="1547664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centimetr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7811480" y="2880000"/>
            <a:ext cx="1476536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milimetr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ahnutá šipka dolů 11"/>
          <p:cNvSpPr/>
          <p:nvPr/>
        </p:nvSpPr>
        <p:spPr bwMode="auto">
          <a:xfrm>
            <a:off x="539552" y="2520000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7" name="Zahnutá šipka dolů 36"/>
          <p:cNvSpPr/>
          <p:nvPr/>
        </p:nvSpPr>
        <p:spPr bwMode="auto">
          <a:xfrm>
            <a:off x="2520000" y="2520000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8" name="Zahnutá šipka dolů 37"/>
          <p:cNvSpPr/>
          <p:nvPr/>
        </p:nvSpPr>
        <p:spPr bwMode="auto">
          <a:xfrm>
            <a:off x="4500000" y="2520000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9" name="Zahnutá šipka dolů 38"/>
          <p:cNvSpPr/>
          <p:nvPr/>
        </p:nvSpPr>
        <p:spPr bwMode="auto">
          <a:xfrm>
            <a:off x="6480000" y="2520000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1" name="Zahnutá šipka dolů 40"/>
          <p:cNvSpPr/>
          <p:nvPr/>
        </p:nvSpPr>
        <p:spPr bwMode="auto">
          <a:xfrm rot="10800000">
            <a:off x="6480000" y="3240000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2" name="Zahnutá šipka dolů 41"/>
          <p:cNvSpPr/>
          <p:nvPr/>
        </p:nvSpPr>
        <p:spPr bwMode="auto">
          <a:xfrm rot="10800000">
            <a:off x="4500000" y="3240000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3" name="Zahnutá šipka dolů 42"/>
          <p:cNvSpPr/>
          <p:nvPr/>
        </p:nvSpPr>
        <p:spPr bwMode="auto">
          <a:xfrm rot="10800000">
            <a:off x="539552" y="3240000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4" name="Zahnutá šipka dolů 43"/>
          <p:cNvSpPr/>
          <p:nvPr/>
        </p:nvSpPr>
        <p:spPr bwMode="auto">
          <a:xfrm rot="10800000">
            <a:off x="2520000" y="3240000"/>
            <a:ext cx="1872208" cy="387104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6" name="Zahnutá šipka dolů 45"/>
          <p:cNvSpPr/>
          <p:nvPr/>
        </p:nvSpPr>
        <p:spPr bwMode="auto">
          <a:xfrm rot="10800000">
            <a:off x="2424925" y="3241521"/>
            <a:ext cx="3977520" cy="809658"/>
          </a:xfrm>
          <a:prstGeom prst="curvedDownArrow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1" name="Zahnutá šipka dolů 50"/>
          <p:cNvSpPr/>
          <p:nvPr/>
        </p:nvSpPr>
        <p:spPr bwMode="auto">
          <a:xfrm rot="10800000">
            <a:off x="4405362" y="3241522"/>
            <a:ext cx="3977520" cy="809658"/>
          </a:xfrm>
          <a:prstGeom prst="curvedDownArrow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2" name="Zahnutá šipka dolů 51"/>
          <p:cNvSpPr/>
          <p:nvPr/>
        </p:nvSpPr>
        <p:spPr bwMode="auto">
          <a:xfrm>
            <a:off x="2511239" y="1772816"/>
            <a:ext cx="5932271" cy="1155344"/>
          </a:xfrm>
          <a:prstGeom prst="curvedDownArrow">
            <a:avLst/>
          </a:prstGeom>
          <a:solidFill>
            <a:schemeClr val="tx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3" name="Zahnutá šipka dolů 52"/>
          <p:cNvSpPr/>
          <p:nvPr/>
        </p:nvSpPr>
        <p:spPr bwMode="auto">
          <a:xfrm>
            <a:off x="4465991" y="2097446"/>
            <a:ext cx="3977520" cy="809658"/>
          </a:xfrm>
          <a:prstGeom prst="curvedDownArrow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4" name="Zahnutá šipka dolů 53"/>
          <p:cNvSpPr/>
          <p:nvPr/>
        </p:nvSpPr>
        <p:spPr bwMode="auto">
          <a:xfrm>
            <a:off x="2520000" y="2132856"/>
            <a:ext cx="3977520" cy="809658"/>
          </a:xfrm>
          <a:prstGeom prst="curvedDownArrow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5" name="Zahnutá šipka dolů 54"/>
          <p:cNvSpPr/>
          <p:nvPr/>
        </p:nvSpPr>
        <p:spPr bwMode="auto">
          <a:xfrm rot="10800000">
            <a:off x="2267743" y="3241521"/>
            <a:ext cx="6084464" cy="1155344"/>
          </a:xfrm>
          <a:prstGeom prst="curvedDownArrow">
            <a:avLst/>
          </a:prstGeom>
          <a:solidFill>
            <a:schemeClr val="tx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7235416" y="3234415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:</a:t>
            </a:r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5200140" y="3189591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:</a:t>
            </a:r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7235416" y="258579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·10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5189342" y="258495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·10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3130824" y="258579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·10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3168072" y="3234415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:</a:t>
            </a:r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1142020" y="2585794"/>
            <a:ext cx="912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·1 000</a:t>
            </a:r>
            <a:endParaRPr lang="cs-CZ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1187624" y="3199391"/>
            <a:ext cx="86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:</a:t>
            </a:r>
            <a:r>
              <a:rPr lang="cs-CZ" b="1" dirty="0" smtClean="0"/>
              <a:t>1 000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078824" y="3572824"/>
            <a:ext cx="669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:</a:t>
            </a:r>
            <a:r>
              <a:rPr lang="cs-CZ" b="1" dirty="0" smtClean="0">
                <a:solidFill>
                  <a:srgbClr val="FF0000"/>
                </a:solidFill>
              </a:rPr>
              <a:t>100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6221011" y="3568723"/>
            <a:ext cx="669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:100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6145140" y="2160086"/>
            <a:ext cx="669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·100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3959746" y="2215627"/>
            <a:ext cx="669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·100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4862987" y="1800164"/>
            <a:ext cx="913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/>
                </a:solidFill>
              </a:rPr>
              <a:t>·1 000</a:t>
            </a:r>
            <a:endParaRPr lang="cs-CZ" b="1" dirty="0">
              <a:solidFill>
                <a:schemeClr val="tx2"/>
              </a:solidFill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4979495" y="3995903"/>
            <a:ext cx="913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/>
                </a:solidFill>
              </a:rPr>
              <a:t>:1 000</a:t>
            </a:r>
            <a:endParaRPr lang="cs-CZ" b="1" dirty="0">
              <a:solidFill>
                <a:schemeClr val="tx2"/>
              </a:solidFill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0" y="45360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2,5 km =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1620000" y="4536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756000" y="4932000"/>
            <a:ext cx="644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560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0" y="4932000"/>
            <a:ext cx="97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56 m =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1224000" y="4932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dm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972000" y="4536000"/>
            <a:ext cx="860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2 500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5328000"/>
            <a:ext cx="1357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8,25 dm =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656000" y="5328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cm</a:t>
            </a:r>
            <a:endParaRPr lang="cs-CZ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1116000" y="5328000"/>
            <a:ext cx="67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82,5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0" y="5724000"/>
            <a:ext cx="114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0,6 cm =</a:t>
            </a:r>
            <a:endParaRPr lang="cs-CZ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1296000" y="5724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m</a:t>
            </a:r>
            <a:r>
              <a:rPr lang="cs-CZ" b="1" dirty="0" smtClean="0"/>
              <a:t>m</a:t>
            </a:r>
            <a:endParaRPr lang="cs-CZ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1008000" y="5724000"/>
            <a:ext cx="499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0" y="6120000"/>
            <a:ext cx="97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5,8 m =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1332000" y="6120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c</a:t>
            </a:r>
            <a:r>
              <a:rPr lang="cs-CZ" b="1" dirty="0" smtClean="0"/>
              <a:t>m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900000" y="6120000"/>
            <a:ext cx="717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580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3240000" y="4536000"/>
            <a:ext cx="1275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43,2 dm =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040000" y="451529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mm</a:t>
            </a:r>
            <a:endParaRPr lang="cs-CZ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4392000" y="4536000"/>
            <a:ext cx="897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4 320</a:t>
            </a:r>
            <a:endParaRPr lang="cs-CZ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3240000" y="4932000"/>
            <a:ext cx="1334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22,83 m =</a:t>
            </a:r>
            <a:endParaRPr lang="cs-CZ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5142011" y="4909506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mm</a:t>
            </a:r>
            <a:endParaRPr lang="cs-CZ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4356000" y="4931028"/>
            <a:ext cx="897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22 830</a:t>
            </a:r>
            <a:endParaRPr lang="cs-CZ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3240000" y="5328000"/>
            <a:ext cx="1357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5,2 dm =</a:t>
            </a:r>
            <a:endParaRPr lang="cs-CZ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4284000" y="5328000"/>
            <a:ext cx="731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0,52</a:t>
            </a:r>
            <a:endParaRPr lang="cs-CZ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4860000" y="5328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</a:t>
            </a:r>
            <a:endParaRPr lang="cs-CZ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3240000" y="5724000"/>
            <a:ext cx="1357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0,2 cm =</a:t>
            </a:r>
            <a:endParaRPr lang="cs-CZ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4860000" y="5724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dm</a:t>
            </a:r>
            <a:endParaRPr lang="cs-CZ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4284000" y="5724000"/>
            <a:ext cx="731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0,02</a:t>
            </a:r>
            <a:endParaRPr lang="cs-CZ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240000" y="6120000"/>
            <a:ext cx="1357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234 mm =</a:t>
            </a:r>
            <a:endParaRPr lang="cs-CZ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4932000" y="6120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c</a:t>
            </a:r>
            <a:r>
              <a:rPr lang="cs-CZ" b="1" dirty="0" smtClean="0"/>
              <a:t>m</a:t>
            </a:r>
            <a:endParaRPr lang="cs-CZ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4410208" y="6120000"/>
            <a:ext cx="731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23,4</a:t>
            </a:r>
            <a:endParaRPr lang="cs-CZ" b="1" dirty="0"/>
          </a:p>
        </p:txBody>
      </p:sp>
      <p:sp>
        <p:nvSpPr>
          <p:cNvPr id="101" name="TextovéPole 100"/>
          <p:cNvSpPr txBox="1"/>
          <p:nvPr/>
        </p:nvSpPr>
        <p:spPr>
          <a:xfrm>
            <a:off x="6480000" y="4536000"/>
            <a:ext cx="1357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64 cm =</a:t>
            </a:r>
            <a:endParaRPr lang="cs-CZ" b="1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7956000" y="4536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</a:t>
            </a:r>
            <a:endParaRPr lang="cs-CZ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7416000" y="4536000"/>
            <a:ext cx="731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0,64</a:t>
            </a:r>
            <a:endParaRPr lang="cs-CZ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6480000" y="4932000"/>
            <a:ext cx="1357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256 mm =</a:t>
            </a:r>
            <a:endParaRPr lang="cs-CZ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8172000" y="4932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dm</a:t>
            </a:r>
            <a:endParaRPr lang="cs-CZ" b="1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7632000" y="4932000"/>
            <a:ext cx="731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2,56</a:t>
            </a:r>
            <a:endParaRPr lang="cs-CZ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6480000" y="5328000"/>
            <a:ext cx="159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72 840 mm =</a:t>
            </a:r>
            <a:endParaRPr lang="cs-CZ" b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8604000" y="5328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</a:t>
            </a:r>
            <a:endParaRPr lang="cs-CZ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7920000" y="5328000"/>
            <a:ext cx="7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72,84</a:t>
            </a:r>
            <a:endParaRPr lang="cs-CZ" b="1" dirty="0"/>
          </a:p>
        </p:txBody>
      </p:sp>
      <p:sp>
        <p:nvSpPr>
          <p:cNvPr id="111" name="TextovéPole 110"/>
          <p:cNvSpPr txBox="1"/>
          <p:nvPr/>
        </p:nvSpPr>
        <p:spPr>
          <a:xfrm>
            <a:off x="6480000" y="5724000"/>
            <a:ext cx="1494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5 800 m =</a:t>
            </a:r>
            <a:endParaRPr lang="cs-CZ" b="1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8136000" y="5724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km</a:t>
            </a:r>
            <a:endParaRPr lang="cs-CZ" b="1" dirty="0"/>
          </a:p>
        </p:txBody>
      </p:sp>
      <p:sp>
        <p:nvSpPr>
          <p:cNvPr id="113" name="TextovéPole 112"/>
          <p:cNvSpPr txBox="1"/>
          <p:nvPr/>
        </p:nvSpPr>
        <p:spPr>
          <a:xfrm>
            <a:off x="7632000" y="5724000"/>
            <a:ext cx="719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5,8</a:t>
            </a:r>
            <a:endParaRPr lang="cs-CZ" b="1" dirty="0"/>
          </a:p>
        </p:txBody>
      </p:sp>
      <p:sp>
        <p:nvSpPr>
          <p:cNvPr id="114" name="TextovéPole 113"/>
          <p:cNvSpPr txBox="1"/>
          <p:nvPr/>
        </p:nvSpPr>
        <p:spPr>
          <a:xfrm>
            <a:off x="6480000" y="6120000"/>
            <a:ext cx="1501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0,74 km =</a:t>
            </a:r>
            <a:endParaRPr lang="cs-CZ" b="1" dirty="0"/>
          </a:p>
        </p:txBody>
      </p:sp>
      <p:sp>
        <p:nvSpPr>
          <p:cNvPr id="115" name="TextovéPole 114"/>
          <p:cNvSpPr txBox="1"/>
          <p:nvPr/>
        </p:nvSpPr>
        <p:spPr>
          <a:xfrm>
            <a:off x="8496000" y="6120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m</a:t>
            </a:r>
            <a:r>
              <a:rPr lang="cs-CZ" b="1" dirty="0" smtClean="0"/>
              <a:t>m</a:t>
            </a:r>
            <a:endParaRPr lang="cs-CZ" b="1" dirty="0"/>
          </a:p>
        </p:txBody>
      </p:sp>
      <p:sp>
        <p:nvSpPr>
          <p:cNvPr id="117" name="TextovéPole 116"/>
          <p:cNvSpPr txBox="1"/>
          <p:nvPr/>
        </p:nvSpPr>
        <p:spPr>
          <a:xfrm>
            <a:off x="6840000" y="6480000"/>
            <a:ext cx="1864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·1 000 000</a:t>
            </a:r>
            <a:endParaRPr lang="cs-CZ" b="1" dirty="0">
              <a:solidFill>
                <a:srgbClr val="00B050"/>
              </a:solidFill>
            </a:endParaRPr>
          </a:p>
        </p:txBody>
      </p:sp>
      <p:sp>
        <p:nvSpPr>
          <p:cNvPr id="118" name="TextovéPole 117"/>
          <p:cNvSpPr txBox="1"/>
          <p:nvPr/>
        </p:nvSpPr>
        <p:spPr>
          <a:xfrm>
            <a:off x="7632000" y="6120000"/>
            <a:ext cx="1063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740 000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659555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5" fill="hold">
                      <p:stCondLst>
                        <p:cond delay="indefinite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6" fill="hold">
                      <p:stCondLst>
                        <p:cond delay="indefinite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3" fill="hold">
                      <p:stCondLst>
                        <p:cond delay="indefinite"/>
                      </p:stCondLst>
                      <p:childTnLst>
                        <p:par>
                          <p:cTn id="374" fill="hold">
                            <p:stCondLst>
                              <p:cond delay="0"/>
                            </p:stCondLst>
                            <p:childTnLst>
                              <p:par>
                                <p:cTn id="3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7" fill="hold">
                      <p:stCondLst>
                        <p:cond delay="indefinite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fill="hold">
                      <p:stCondLst>
                        <p:cond delay="indefinite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1" fill="hold">
                      <p:stCondLst>
                        <p:cond delay="indefinite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7" fill="hold">
                      <p:stCondLst>
                        <p:cond delay="indefinite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4" fill="hold">
                      <p:stCondLst>
                        <p:cond delay="indefinite"/>
                      </p:stCondLst>
                      <p:childTnLst>
                        <p:par>
                          <p:cTn id="415" fill="hold">
                            <p:stCondLst>
                              <p:cond delay="0"/>
                            </p:stCondLst>
                            <p:childTnLst>
                              <p:par>
                                <p:cTn id="4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1" fill="hold">
                      <p:stCondLst>
                        <p:cond delay="indefinite"/>
                      </p:stCondLst>
                      <p:childTnLst>
                        <p:par>
                          <p:cTn id="422" fill="hold">
                            <p:stCondLst>
                              <p:cond delay="0"/>
                            </p:stCondLst>
                            <p:childTnLst>
                              <p:par>
                                <p:cTn id="4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8" fill="hold">
                      <p:stCondLst>
                        <p:cond delay="indefinite"/>
                      </p:stCondLst>
                      <p:childTnLst>
                        <p:par>
                          <p:cTn id="429" fill="hold">
                            <p:stCondLst>
                              <p:cond delay="0"/>
                            </p:stCondLst>
                            <p:childTnLst>
                              <p:par>
                                <p:cTn id="4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5" fill="hold">
                      <p:stCondLst>
                        <p:cond delay="indefinite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2" fill="hold">
                      <p:stCondLst>
                        <p:cond delay="indefinite"/>
                      </p:stCondLst>
                      <p:childTnLst>
                        <p:par>
                          <p:cTn id="443" fill="hold">
                            <p:stCondLst>
                              <p:cond delay="0"/>
                            </p:stCondLst>
                            <p:childTnLst>
                              <p:par>
                                <p:cTn id="4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8" fill="hold">
                      <p:stCondLst>
                        <p:cond delay="indefinite"/>
                      </p:stCondLst>
                      <p:childTnLst>
                        <p:par>
                          <p:cTn id="449" fill="hold">
                            <p:stCondLst>
                              <p:cond delay="0"/>
                            </p:stCondLst>
                            <p:childTnLst>
                              <p:par>
                                <p:cTn id="4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2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5" fill="hold">
                      <p:stCondLst>
                        <p:cond delay="indefinite"/>
                      </p:stCondLst>
                      <p:childTnLst>
                        <p:par>
                          <p:cTn id="456" fill="hold">
                            <p:stCondLst>
                              <p:cond delay="0"/>
                            </p:stCondLst>
                            <p:childTnLst>
                              <p:par>
                                <p:cTn id="4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2" fill="hold">
                      <p:stCondLst>
                        <p:cond delay="indefinite"/>
                      </p:stCondLst>
                      <p:childTnLst>
                        <p:par>
                          <p:cTn id="463" fill="hold">
                            <p:stCondLst>
                              <p:cond delay="0"/>
                            </p:stCondLst>
                            <p:childTnLst>
                              <p:par>
                                <p:cTn id="4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9" fill="hold">
                      <p:stCondLst>
                        <p:cond delay="indefinite"/>
                      </p:stCondLst>
                      <p:childTnLst>
                        <p:par>
                          <p:cTn id="470" fill="hold">
                            <p:stCondLst>
                              <p:cond delay="0"/>
                            </p:stCondLst>
                            <p:childTnLst>
                              <p:par>
                                <p:cTn id="4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6" fill="hold">
                      <p:stCondLst>
                        <p:cond delay="indefinite"/>
                      </p:stCondLst>
                      <p:childTnLst>
                        <p:par>
                          <p:cTn id="477" fill="hold">
                            <p:stCondLst>
                              <p:cond delay="0"/>
                            </p:stCondLst>
                            <p:childTnLst>
                              <p:par>
                                <p:cTn id="4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0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3" fill="hold">
                      <p:stCondLst>
                        <p:cond delay="indefinite"/>
                      </p:stCondLst>
                      <p:childTnLst>
                        <p:par>
                          <p:cTn id="484" fill="hold">
                            <p:stCondLst>
                              <p:cond delay="0"/>
                            </p:stCondLst>
                            <p:childTnLst>
                              <p:par>
                                <p:cTn id="4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9" fill="hold">
                      <p:stCondLst>
                        <p:cond delay="indefinite"/>
                      </p:stCondLst>
                      <p:childTnLst>
                        <p:par>
                          <p:cTn id="490" fill="hold">
                            <p:stCondLst>
                              <p:cond delay="0"/>
                            </p:stCondLst>
                            <p:childTnLst>
                              <p:par>
                                <p:cTn id="4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6" fill="hold">
                      <p:stCondLst>
                        <p:cond delay="indefinite"/>
                      </p:stCondLst>
                      <p:childTnLst>
                        <p:par>
                          <p:cTn id="497" fill="hold">
                            <p:stCondLst>
                              <p:cond delay="0"/>
                            </p:stCondLst>
                            <p:childTnLst>
                              <p:par>
                                <p:cTn id="4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0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3" fill="hold">
                      <p:stCondLst>
                        <p:cond delay="indefinite"/>
                      </p:stCondLst>
                      <p:childTnLst>
                        <p:par>
                          <p:cTn id="504" fill="hold">
                            <p:stCondLst>
                              <p:cond delay="0"/>
                            </p:stCondLst>
                            <p:childTnLst>
                              <p:par>
                                <p:cTn id="5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0" fill="hold">
                      <p:stCondLst>
                        <p:cond delay="indefinite"/>
                      </p:stCondLst>
                      <p:childTnLst>
                        <p:par>
                          <p:cTn id="511" fill="hold">
                            <p:stCondLst>
                              <p:cond delay="0"/>
                            </p:stCondLst>
                            <p:childTnLst>
                              <p:par>
                                <p:cTn id="5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7" fill="hold">
                      <p:stCondLst>
                        <p:cond delay="indefinite"/>
                      </p:stCondLst>
                      <p:childTnLst>
                        <p:par>
                          <p:cTn id="518" fill="hold">
                            <p:stCondLst>
                              <p:cond delay="0"/>
                            </p:stCondLst>
                            <p:childTnLst>
                              <p:par>
                                <p:cTn id="5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4" fill="hold">
                      <p:stCondLst>
                        <p:cond delay="indefinite"/>
                      </p:stCondLst>
                      <p:childTnLst>
                        <p:par>
                          <p:cTn id="525" fill="hold">
                            <p:stCondLst>
                              <p:cond delay="0"/>
                            </p:stCondLst>
                            <p:childTnLst>
                              <p:par>
                                <p:cTn id="5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0" fill="hold">
                      <p:stCondLst>
                        <p:cond delay="indefinite"/>
                      </p:stCondLst>
                      <p:childTnLst>
                        <p:par>
                          <p:cTn id="531" fill="hold">
                            <p:stCondLst>
                              <p:cond delay="0"/>
                            </p:stCondLst>
                            <p:childTnLst>
                              <p:par>
                                <p:cTn id="5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4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7" fill="hold">
                      <p:stCondLst>
                        <p:cond delay="indefinite"/>
                      </p:stCondLst>
                      <p:childTnLst>
                        <p:par>
                          <p:cTn id="538" fill="hold">
                            <p:stCondLst>
                              <p:cond delay="0"/>
                            </p:stCondLst>
                            <p:childTnLst>
                              <p:par>
                                <p:cTn id="5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1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4" fill="hold">
                      <p:stCondLst>
                        <p:cond delay="indefinite"/>
                      </p:stCondLst>
                      <p:childTnLst>
                        <p:par>
                          <p:cTn id="545" fill="hold">
                            <p:stCondLst>
                              <p:cond delay="0"/>
                            </p:stCondLst>
                            <p:childTnLst>
                              <p:par>
                                <p:cTn id="5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1" fill="hold">
                      <p:stCondLst>
                        <p:cond delay="indefinite"/>
                      </p:stCondLst>
                      <p:childTnLst>
                        <p:par>
                          <p:cTn id="552" fill="hold">
                            <p:stCondLst>
                              <p:cond delay="0"/>
                            </p:stCondLst>
                            <p:childTnLst>
                              <p:par>
                                <p:cTn id="5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8" fill="hold">
                      <p:stCondLst>
                        <p:cond delay="indefinite"/>
                      </p:stCondLst>
                      <p:childTnLst>
                        <p:par>
                          <p:cTn id="559" fill="hold">
                            <p:stCondLst>
                              <p:cond delay="0"/>
                            </p:stCondLst>
                            <p:childTnLst>
                              <p:par>
                                <p:cTn id="5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5" fill="hold">
                      <p:stCondLst>
                        <p:cond delay="indefinite"/>
                      </p:stCondLst>
                      <p:childTnLst>
                        <p:par>
                          <p:cTn id="566" fill="hold">
                            <p:stCondLst>
                              <p:cond delay="0"/>
                            </p:stCondLst>
                            <p:childTnLst>
                              <p:par>
                                <p:cTn id="5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1" fill="hold">
                      <p:stCondLst>
                        <p:cond delay="indefinite"/>
                      </p:stCondLst>
                      <p:childTnLst>
                        <p:par>
                          <p:cTn id="572" fill="hold">
                            <p:stCondLst>
                              <p:cond delay="0"/>
                            </p:stCondLst>
                            <p:childTnLst>
                              <p:par>
                                <p:cTn id="5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5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8" fill="hold">
                      <p:stCondLst>
                        <p:cond delay="indefinite"/>
                      </p:stCondLst>
                      <p:childTnLst>
                        <p:par>
                          <p:cTn id="579" fill="hold">
                            <p:stCondLst>
                              <p:cond delay="0"/>
                            </p:stCondLst>
                            <p:childTnLst>
                              <p:par>
                                <p:cTn id="5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5" fill="hold">
                      <p:stCondLst>
                        <p:cond delay="indefinite"/>
                      </p:stCondLst>
                      <p:childTnLst>
                        <p:par>
                          <p:cTn id="586" fill="hold">
                            <p:stCondLst>
                              <p:cond delay="0"/>
                            </p:stCondLst>
                            <p:childTnLst>
                              <p:par>
                                <p:cTn id="5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2" fill="hold">
                      <p:stCondLst>
                        <p:cond delay="indefinite"/>
                      </p:stCondLst>
                      <p:childTnLst>
                        <p:par>
                          <p:cTn id="593" fill="hold">
                            <p:stCondLst>
                              <p:cond delay="0"/>
                            </p:stCondLst>
                            <p:childTnLst>
                              <p:par>
                                <p:cTn id="5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9" fill="hold">
                      <p:stCondLst>
                        <p:cond delay="indefinite"/>
                      </p:stCondLst>
                      <p:childTnLst>
                        <p:par>
                          <p:cTn id="600" fill="hold">
                            <p:stCondLst>
                              <p:cond delay="0"/>
                            </p:stCondLst>
                            <p:childTnLst>
                              <p:par>
                                <p:cTn id="6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3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6" fill="hold">
                      <p:stCondLst>
                        <p:cond delay="indefinite"/>
                      </p:stCondLst>
                      <p:childTnLst>
                        <p:par>
                          <p:cTn id="607" fill="hold">
                            <p:stCondLst>
                              <p:cond delay="0"/>
                            </p:stCondLst>
                            <p:childTnLst>
                              <p:par>
                                <p:cTn id="60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2" fill="hold">
                      <p:stCondLst>
                        <p:cond delay="indefinite"/>
                      </p:stCondLst>
                      <p:childTnLst>
                        <p:par>
                          <p:cTn id="613" fill="hold">
                            <p:stCondLst>
                              <p:cond delay="0"/>
                            </p:stCondLst>
                            <p:childTnLst>
                              <p:par>
                                <p:cTn id="6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9" fill="hold">
                      <p:stCondLst>
                        <p:cond delay="indefinite"/>
                      </p:stCondLst>
                      <p:childTnLst>
                        <p:par>
                          <p:cTn id="620" fill="hold">
                            <p:stCondLst>
                              <p:cond delay="0"/>
                            </p:stCondLst>
                            <p:childTnLst>
                              <p:par>
                                <p:cTn id="6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5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6" fill="hold">
                      <p:stCondLst>
                        <p:cond delay="indefinite"/>
                      </p:stCondLst>
                      <p:childTnLst>
                        <p:par>
                          <p:cTn id="627" fill="hold">
                            <p:stCondLst>
                              <p:cond delay="0"/>
                            </p:stCondLst>
                            <p:childTnLst>
                              <p:par>
                                <p:cTn id="6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0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3" fill="hold">
                      <p:stCondLst>
                        <p:cond delay="indefinite"/>
                      </p:stCondLst>
                      <p:childTnLst>
                        <p:par>
                          <p:cTn id="634" fill="hold">
                            <p:stCondLst>
                              <p:cond delay="0"/>
                            </p:stCondLst>
                            <p:childTnLst>
                              <p:par>
                                <p:cTn id="6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7" fill="hold">
                      <p:stCondLst>
                        <p:cond delay="indefinite"/>
                      </p:stCondLst>
                      <p:childTnLst>
                        <p:par>
                          <p:cTn id="638" fill="hold">
                            <p:stCondLst>
                              <p:cond delay="0"/>
                            </p:stCondLst>
                            <p:childTnLst>
                              <p:par>
                                <p:cTn id="6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32" grpId="0" build="p"/>
      <p:bldP spid="33" grpId="0" build="p"/>
      <p:bldP spid="34" grpId="0" build="p"/>
      <p:bldP spid="35" grpId="0" build="p"/>
      <p:bldP spid="12" grpId="0" animBg="1"/>
      <p:bldP spid="12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6" grpId="0" animBg="1"/>
      <p:bldP spid="46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36" grpId="0"/>
      <p:bldP spid="36" grpId="1"/>
      <p:bldP spid="57" grpId="0"/>
      <p:bldP spid="57" grpId="1"/>
      <p:bldP spid="58" grpId="0"/>
      <p:bldP spid="58" grpId="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  <p:bldP spid="69" grpId="0"/>
      <p:bldP spid="69" grpId="1"/>
      <p:bldP spid="40" grpId="0"/>
      <p:bldP spid="71" grpId="0"/>
      <p:bldP spid="72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1" grpId="0"/>
      <p:bldP spid="112" grpId="0"/>
      <p:bldP spid="113" grpId="0"/>
      <p:bldP spid="114" grpId="0"/>
      <p:bldP spid="115" grpId="0"/>
      <p:bldP spid="117" grpId="0"/>
      <p:bldP spid="117" grpId="1"/>
      <p:bldP spid="1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Jednotky délky</a:t>
            </a:r>
            <a:br>
              <a:rPr lang="cs-CZ" dirty="0" smtClean="0"/>
            </a:br>
            <a:r>
              <a:rPr lang="cs-CZ" sz="3200" dirty="0" smtClean="0"/>
              <a:t>Postup při převádění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04256" y="2520000"/>
            <a:ext cx="2339752" cy="504057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8,24 m =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3780000"/>
            <a:ext cx="8316416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Převádíme z jednotky větší (metry) na jednotku menší (centimetr)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5364088" y="2520000"/>
            <a:ext cx="1115976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cm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0" y="4320000"/>
            <a:ext cx="9144000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aby byla délka v centimetrech stejná jako v metrech musí být centimetrů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21214" y="4860000"/>
            <a:ext cx="1238418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méně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971600" y="4860000"/>
            <a:ext cx="1008112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více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768424" y="4788000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>
                <a:latin typeface="Arial Black" pitchFamily="34" charset="0"/>
                <a:cs typeface="Aharoni"/>
              </a:rPr>
              <a:t>=&gt;</a:t>
            </a:r>
            <a:endParaRPr lang="cs-CZ" sz="3200" dirty="0">
              <a:latin typeface="Arial Black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8172400" y="3708000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>
                <a:latin typeface="Arial Black" pitchFamily="34" charset="0"/>
                <a:cs typeface="Aharoni"/>
              </a:rPr>
              <a:t>=&gt;</a:t>
            </a:r>
            <a:endParaRPr lang="cs-CZ" sz="3200" dirty="0">
              <a:latin typeface="Arial Black" pitchFamily="34" charset="0"/>
            </a:endParaRPr>
          </a:p>
        </p:txBody>
      </p:sp>
      <p:sp>
        <p:nvSpPr>
          <p:cNvPr id="37" name="Rectangle 3"/>
          <p:cNvSpPr txBox="1">
            <a:spLocks noChangeArrowheads="1"/>
          </p:cNvSpPr>
          <p:nvPr/>
        </p:nvSpPr>
        <p:spPr bwMode="auto">
          <a:xfrm>
            <a:off x="2483768" y="4860000"/>
            <a:ext cx="1674440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>
                <a:latin typeface="Arial" pitchFamily="34" charset="0"/>
                <a:cs typeface="Arial" pitchFamily="34" charset="0"/>
              </a:rPr>
              <a:t>n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ásobíme.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 bwMode="auto">
          <a:xfrm>
            <a:off x="0" y="5400000"/>
            <a:ext cx="8316416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Metr má 100 centimetrů a tudíž násobíme stem.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 bwMode="auto">
          <a:xfrm>
            <a:off x="0" y="5940000"/>
            <a:ext cx="9052556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Násobit stem znamená posunout desetinnou čárku o 2 místa doprava.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"/>
          <p:cNvSpPr txBox="1">
            <a:spLocks noChangeArrowheads="1"/>
          </p:cNvSpPr>
          <p:nvPr/>
        </p:nvSpPr>
        <p:spPr bwMode="auto">
          <a:xfrm>
            <a:off x="4283969" y="2520000"/>
            <a:ext cx="1260288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8,24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4284256" y="2520000"/>
            <a:ext cx="1440351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82,4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4284256" y="2520000"/>
            <a:ext cx="1440351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824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se šipkou 3"/>
          <p:cNvCxnSpPr/>
          <p:nvPr/>
        </p:nvCxnSpPr>
        <p:spPr bwMode="auto">
          <a:xfrm flipH="1" flipV="1">
            <a:off x="4788024" y="3045793"/>
            <a:ext cx="427312" cy="5398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Přímá spojnice se šipkou 42"/>
          <p:cNvCxnSpPr/>
          <p:nvPr/>
        </p:nvCxnSpPr>
        <p:spPr bwMode="auto">
          <a:xfrm flipH="1" flipV="1">
            <a:off x="5105029" y="3045793"/>
            <a:ext cx="427312" cy="5398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Přímá spojnice se šipkou 43"/>
          <p:cNvCxnSpPr/>
          <p:nvPr/>
        </p:nvCxnSpPr>
        <p:spPr bwMode="auto">
          <a:xfrm flipH="1" flipV="1">
            <a:off x="5292080" y="3024057"/>
            <a:ext cx="427312" cy="5398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Rectangle 3"/>
          <p:cNvSpPr txBox="1">
            <a:spLocks noChangeArrowheads="1"/>
          </p:cNvSpPr>
          <p:nvPr/>
        </p:nvSpPr>
        <p:spPr bwMode="auto">
          <a:xfrm>
            <a:off x="5004048" y="2520000"/>
            <a:ext cx="768170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,0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4427984" y="3068960"/>
            <a:ext cx="1800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Přímá spojnice 45"/>
          <p:cNvCxnSpPr/>
          <p:nvPr/>
        </p:nvCxnSpPr>
        <p:spPr bwMode="auto">
          <a:xfrm flipV="1">
            <a:off x="4427984" y="2996952"/>
            <a:ext cx="1800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60544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2" presetClass="exit" presetSubtype="8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2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2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7" presetClass="emph" presetSubtype="0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0" dur="1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21" dur="1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2" dur="1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1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5" grpId="0"/>
      <p:bldP spid="32" grpId="0" build="p"/>
      <p:bldP spid="33" grpId="0"/>
      <p:bldP spid="34" grpId="0"/>
      <p:bldP spid="34" grpId="1"/>
      <p:bldP spid="35" grpId="0"/>
      <p:bldP spid="35" grpId="1"/>
      <p:bldP spid="2" grpId="0"/>
      <p:bldP spid="36" grpId="0"/>
      <p:bldP spid="37" grpId="0"/>
      <p:bldP spid="38" grpId="0"/>
      <p:bldP spid="39" grpId="0"/>
      <p:bldP spid="40" grpId="0"/>
      <p:bldP spid="40" grpId="1"/>
      <p:bldP spid="41" grpId="0"/>
      <p:bldP spid="41" grpId="1"/>
      <p:bldP spid="42" grpId="0"/>
      <p:bldP spid="45" grpId="0" build="p"/>
      <p:bldP spid="45" grpId="1" build="allAtOnce"/>
      <p:bldP spid="45" grpId="2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Jednotky délky</a:t>
            </a:r>
            <a:br>
              <a:rPr lang="cs-CZ" dirty="0" smtClean="0"/>
            </a:br>
            <a:r>
              <a:rPr lang="cs-CZ" sz="3200" dirty="0" smtClean="0"/>
              <a:t>Postup při převádění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04256" y="2520000"/>
            <a:ext cx="2339752" cy="504057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824 mm =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3780000"/>
            <a:ext cx="8964488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Převádíme z jednotky menší (milimetry) na jednotku větší (decimetr)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5364088" y="2520000"/>
            <a:ext cx="1115976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dm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0" y="4320000"/>
            <a:ext cx="9144000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900" b="1" dirty="0" smtClean="0">
                <a:latin typeface="Arial" pitchFamily="34" charset="0"/>
                <a:cs typeface="Arial" pitchFamily="34" charset="0"/>
              </a:rPr>
              <a:t>aby byla délka v milimetrech stejná jako v decimetrech musí být decimetrů </a:t>
            </a:r>
            <a:endParaRPr lang="cs-CZ" sz="1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21214" y="4860000"/>
            <a:ext cx="1238418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více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827584" y="4860000"/>
            <a:ext cx="1152128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méně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768424" y="4788000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>
                <a:latin typeface="Arial Black" pitchFamily="34" charset="0"/>
                <a:cs typeface="Aharoni"/>
              </a:rPr>
              <a:t>=&gt;</a:t>
            </a:r>
            <a:endParaRPr lang="cs-CZ" sz="3200" dirty="0">
              <a:latin typeface="Arial Black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8388424" y="3708000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>
                <a:latin typeface="Arial Black" pitchFamily="34" charset="0"/>
                <a:cs typeface="Aharoni"/>
              </a:rPr>
              <a:t>=&gt;</a:t>
            </a:r>
            <a:endParaRPr lang="cs-CZ" sz="3200" dirty="0">
              <a:latin typeface="Arial Black" pitchFamily="34" charset="0"/>
            </a:endParaRPr>
          </a:p>
        </p:txBody>
      </p:sp>
      <p:sp>
        <p:nvSpPr>
          <p:cNvPr id="37" name="Rectangle 3"/>
          <p:cNvSpPr txBox="1">
            <a:spLocks noChangeArrowheads="1"/>
          </p:cNvSpPr>
          <p:nvPr/>
        </p:nvSpPr>
        <p:spPr bwMode="auto">
          <a:xfrm>
            <a:off x="2483768" y="4860000"/>
            <a:ext cx="1674440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dělíme.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 bwMode="auto">
          <a:xfrm>
            <a:off x="0" y="5400000"/>
            <a:ext cx="8316416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Decimetr má 100 milimetrů a tudíž dělíme stem.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 bwMode="auto">
          <a:xfrm>
            <a:off x="0" y="5940000"/>
            <a:ext cx="9052556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Dělit stem znamená posunout desetinnou čárku o dvě místo doleva.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"/>
          <p:cNvSpPr txBox="1">
            <a:spLocks noChangeArrowheads="1"/>
          </p:cNvSpPr>
          <p:nvPr/>
        </p:nvSpPr>
        <p:spPr bwMode="auto">
          <a:xfrm>
            <a:off x="4320000" y="2520000"/>
            <a:ext cx="1260288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824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4320000" y="2520000"/>
            <a:ext cx="1440351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82,4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4320000" y="2520000"/>
            <a:ext cx="1440351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8,24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se šipkou 3"/>
          <p:cNvCxnSpPr/>
          <p:nvPr/>
        </p:nvCxnSpPr>
        <p:spPr bwMode="auto">
          <a:xfrm flipH="1" flipV="1">
            <a:off x="5292079" y="3045793"/>
            <a:ext cx="427312" cy="5398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Přímá spojnice se šipkou 42"/>
          <p:cNvCxnSpPr/>
          <p:nvPr/>
        </p:nvCxnSpPr>
        <p:spPr bwMode="auto">
          <a:xfrm flipH="1" flipV="1">
            <a:off x="5040000" y="3045793"/>
            <a:ext cx="427312" cy="5398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Přímá spojnice se šipkou 43"/>
          <p:cNvCxnSpPr/>
          <p:nvPr/>
        </p:nvCxnSpPr>
        <p:spPr bwMode="auto">
          <a:xfrm flipH="1" flipV="1">
            <a:off x="4788000" y="3019323"/>
            <a:ext cx="427312" cy="5398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Rectangle 3"/>
          <p:cNvSpPr txBox="1">
            <a:spLocks noChangeArrowheads="1"/>
          </p:cNvSpPr>
          <p:nvPr/>
        </p:nvSpPr>
        <p:spPr bwMode="auto">
          <a:xfrm>
            <a:off x="5004048" y="2520000"/>
            <a:ext cx="768170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,0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4427984" y="3068960"/>
            <a:ext cx="1800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Přímá spojnice 45"/>
          <p:cNvCxnSpPr/>
          <p:nvPr/>
        </p:nvCxnSpPr>
        <p:spPr bwMode="auto">
          <a:xfrm flipV="1">
            <a:off x="4427984" y="2996952"/>
            <a:ext cx="1800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3147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2" presetClass="exit" presetSubtype="8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2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2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0" dur="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21" dur="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2" dur="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5" grpId="0"/>
      <p:bldP spid="32" grpId="0" build="p"/>
      <p:bldP spid="33" grpId="0"/>
      <p:bldP spid="34" grpId="0"/>
      <p:bldP spid="34" grpId="1"/>
      <p:bldP spid="35" grpId="0"/>
      <p:bldP spid="35" grpId="1"/>
      <p:bldP spid="2" grpId="0"/>
      <p:bldP spid="36" grpId="0"/>
      <p:bldP spid="37" grpId="0"/>
      <p:bldP spid="38" grpId="0"/>
      <p:bldP spid="39" grpId="0"/>
      <p:bldP spid="40" grpId="0"/>
      <p:bldP spid="40" grpId="1"/>
      <p:bldP spid="41" grpId="0"/>
      <p:bldP spid="41" grpId="1"/>
      <p:bldP spid="42" grpId="0"/>
      <p:bldP spid="45" grpId="0" build="p"/>
      <p:bldP spid="45" grpId="1" build="allAtOnce"/>
      <p:bldP spid="45" grpId="2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Jednotky délky</a:t>
            </a:r>
            <a:br>
              <a:rPr lang="cs-CZ" dirty="0"/>
            </a:br>
            <a:r>
              <a:rPr lang="cs-CZ" sz="3200" dirty="0" smtClean="0"/>
              <a:t>Cvičení</a:t>
            </a:r>
            <a:endParaRPr lang="cs-CZ" sz="3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1043608" y="1844824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Převeďte:</a:t>
            </a:r>
            <a:endParaRPr lang="cs-CZ" sz="2000" b="1" u="sng" dirty="0"/>
          </a:p>
        </p:txBody>
      </p:sp>
      <p:sp>
        <p:nvSpPr>
          <p:cNvPr id="5" name="TextovéPole 4"/>
          <p:cNvSpPr txBox="1"/>
          <p:nvPr/>
        </p:nvSpPr>
        <p:spPr>
          <a:xfrm>
            <a:off x="0" y="23400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2,25 m = </a:t>
            </a:r>
            <a:endParaRPr lang="cs-CZ" sz="20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880000" y="2340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dm 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3528000"/>
            <a:ext cx="1619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8 350 mm = 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0" y="39240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0,28 m = 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0" y="4320000"/>
            <a:ext cx="1547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32 650 m = 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0" y="47160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57 cm = </a:t>
            </a:r>
            <a:endParaRPr lang="cs-CZ" sz="20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0" y="51120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328 mm = 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55080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450 m = </a:t>
            </a:r>
            <a:endParaRPr lang="cs-CZ" sz="20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5904000"/>
            <a:ext cx="1619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2 700 mm = </a:t>
            </a:r>
            <a:endParaRPr lang="cs-CZ" sz="20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27360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0,6 km = 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1320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319 dm = 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63000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5,13 cm = 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2880000" y="2736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 </a:t>
            </a:r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880000" y="3132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 </a:t>
            </a:r>
            <a:endParaRPr lang="cs-CZ" sz="20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2880000" y="3528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dm </a:t>
            </a:r>
            <a:endParaRPr lang="cs-CZ" sz="20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880000" y="3924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dm 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2880000" y="4320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km 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880000" y="4716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 </a:t>
            </a:r>
            <a:endParaRPr lang="cs-CZ" sz="2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880000" y="5112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cm 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880000" y="5508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km </a:t>
            </a:r>
            <a:endParaRPr lang="cs-CZ" sz="20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880000" y="5904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dm </a:t>
            </a:r>
            <a:endParaRPr lang="cs-CZ" sz="20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880000" y="6300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mm </a:t>
            </a:r>
            <a:endParaRPr lang="cs-CZ" sz="20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5311824" y="23400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87 dm = </a:t>
            </a:r>
            <a:endParaRPr lang="cs-CZ" sz="20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920000" y="2340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 </a:t>
            </a:r>
            <a:endParaRPr lang="cs-CZ" sz="20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5311824" y="3528000"/>
            <a:ext cx="1619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0,4 dm = </a:t>
            </a:r>
            <a:endParaRPr lang="cs-CZ" sz="20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5311824" y="39240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72,5 dm = </a:t>
            </a:r>
            <a:endParaRPr lang="cs-CZ" sz="20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5311824" y="4320000"/>
            <a:ext cx="1547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7,62 km = </a:t>
            </a:r>
            <a:endParaRPr lang="cs-CZ" sz="20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311824" y="47160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48 m = </a:t>
            </a:r>
            <a:endParaRPr lang="cs-CZ" sz="20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311824" y="51120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6,29 cm = </a:t>
            </a:r>
            <a:endParaRPr lang="cs-CZ" sz="20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5311824" y="55080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32,6 km = </a:t>
            </a:r>
            <a:endParaRPr lang="cs-CZ" sz="20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311824" y="5904000"/>
            <a:ext cx="1619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24,2 dm = </a:t>
            </a:r>
            <a:endParaRPr lang="cs-CZ" sz="20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5311824" y="27360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450 m = </a:t>
            </a:r>
            <a:endParaRPr lang="cs-CZ" sz="20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5311824" y="31320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437 m = </a:t>
            </a:r>
            <a:endParaRPr lang="cs-CZ" sz="20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5311824" y="6300000"/>
            <a:ext cx="1619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5 840 mm = </a:t>
            </a:r>
            <a:endParaRPr lang="cs-CZ" sz="20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7920000" y="2736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km </a:t>
            </a:r>
            <a:endParaRPr lang="cs-CZ" sz="20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7920000" y="3132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dm 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7920000" y="3528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mm 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7920000" y="3924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 </a:t>
            </a:r>
            <a:endParaRPr lang="cs-CZ" sz="20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7920000" y="4320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 </a:t>
            </a:r>
            <a:endParaRPr lang="cs-CZ" sz="20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7920000" y="4716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cm </a:t>
            </a:r>
            <a:endParaRPr lang="cs-CZ" sz="20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7920000" y="5112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mm </a:t>
            </a:r>
            <a:endParaRPr lang="cs-CZ" sz="20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7920000" y="5508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 </a:t>
            </a:r>
            <a:endParaRPr lang="cs-CZ" sz="20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7920000" y="5904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mm </a:t>
            </a:r>
            <a:endParaRPr lang="cs-CZ" sz="20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7920000" y="6300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c</a:t>
            </a:r>
            <a:r>
              <a:rPr lang="cs-CZ" sz="2000" b="1" dirty="0" smtClean="0"/>
              <a:t>m </a:t>
            </a:r>
            <a:endParaRPr lang="cs-CZ" sz="20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3860304" y="2492400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6599839" y="2644800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3600000" y="396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0,45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600000" y="396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27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3600000" y="396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51,3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3600000" y="3960000"/>
            <a:ext cx="9477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8,7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3600000" y="396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0,45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3600000" y="396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4 370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3600000" y="3960000"/>
            <a:ext cx="793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40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3600000" y="396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32,8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3600000" y="396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31,9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3600000" y="396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2,8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3600000" y="396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600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3600000" y="3960000"/>
            <a:ext cx="1260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22,5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3600000" y="396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7,25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3600000" y="396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32,65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3600000" y="396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0,57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600000" y="396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7 620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3600000" y="396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4 800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3600000" y="396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62,9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3600000" y="3960000"/>
            <a:ext cx="1441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32 600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3600000" y="396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2 420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73" name="TextovéPole 72"/>
          <p:cNvSpPr txBox="1"/>
          <p:nvPr/>
        </p:nvSpPr>
        <p:spPr>
          <a:xfrm>
            <a:off x="3600000" y="396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584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74" name="TextovéPole 73"/>
          <p:cNvSpPr txBox="1"/>
          <p:nvPr/>
        </p:nvSpPr>
        <p:spPr>
          <a:xfrm>
            <a:off x="3600000" y="396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83,5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3603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0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0" fill="hold">
                      <p:stCondLst>
                        <p:cond delay="indefinite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>
                      <p:stCondLst>
                        <p:cond delay="indefinite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22" presetClass="exit" presetSubtype="1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2" fill="hold">
                      <p:stCondLst>
                        <p:cond delay="indefinite"/>
                      </p:stCondLst>
                      <p:childTnLst>
                        <p:par>
                          <p:cTn id="373" fill="hold">
                            <p:stCondLst>
                              <p:cond delay="0"/>
                            </p:stCondLst>
                            <p:childTnLst>
                              <p:par>
                                <p:cTn id="3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>
                      <p:stCondLst>
                        <p:cond delay="indefinite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7" fill="hold">
                      <p:stCondLst>
                        <p:cond delay="indefinite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5" fill="hold">
                      <p:stCondLst>
                        <p:cond delay="indefinite"/>
                      </p:stCondLst>
                      <p:childTnLst>
                        <p:par>
                          <p:cTn id="406" fill="hold">
                            <p:stCondLst>
                              <p:cond delay="0"/>
                            </p:stCondLst>
                            <p:childTnLst>
                              <p:par>
                                <p:cTn id="40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0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0" fill="hold">
                      <p:stCondLst>
                        <p:cond delay="indefinite"/>
                      </p:stCondLst>
                      <p:childTnLst>
                        <p:par>
                          <p:cTn id="411" fill="hold">
                            <p:stCondLst>
                              <p:cond delay="0"/>
                            </p:stCondLst>
                            <p:childTnLst>
                              <p:par>
                                <p:cTn id="4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2" fill="hold">
                      <p:stCondLst>
                        <p:cond delay="indefinite"/>
                      </p:stCondLst>
                      <p:childTnLst>
                        <p:par>
                          <p:cTn id="423" fill="hold">
                            <p:stCondLst>
                              <p:cond delay="0"/>
                            </p:stCondLst>
                            <p:childTnLst>
                              <p:par>
                                <p:cTn id="4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0" fill="hold">
                      <p:stCondLst>
                        <p:cond delay="indefinite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5" fill="hold">
                      <p:stCondLst>
                        <p:cond delay="indefinite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7" fill="hold">
                      <p:stCondLst>
                        <p:cond delay="indefinite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5" fill="hold">
                      <p:stCondLst>
                        <p:cond delay="indefinite"/>
                      </p:stCondLst>
                      <p:childTnLst>
                        <p:par>
                          <p:cTn id="456" fill="hold">
                            <p:stCondLst>
                              <p:cond delay="0"/>
                            </p:stCondLst>
                            <p:childTnLst>
                              <p:par>
                                <p:cTn id="45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5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0" fill="hold">
                      <p:stCondLst>
                        <p:cond delay="indefinite"/>
                      </p:stCondLst>
                      <p:childTnLst>
                        <p:par>
                          <p:cTn id="461" fill="hold">
                            <p:stCondLst>
                              <p:cond delay="0"/>
                            </p:stCondLst>
                            <p:childTnLst>
                              <p:par>
                                <p:cTn id="4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2" fill="hold">
                      <p:stCondLst>
                        <p:cond delay="indefinite"/>
                      </p:stCondLst>
                      <p:childTnLst>
                        <p:par>
                          <p:cTn id="473" fill="hold">
                            <p:stCondLst>
                              <p:cond delay="0"/>
                            </p:stCondLst>
                            <p:childTnLst>
                              <p:par>
                                <p:cTn id="4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0" fill="hold">
                      <p:stCondLst>
                        <p:cond delay="indefinite"/>
                      </p:stCondLst>
                      <p:childTnLst>
                        <p:par>
                          <p:cTn id="481" fill="hold">
                            <p:stCondLst>
                              <p:cond delay="0"/>
                            </p:stCondLst>
                            <p:childTnLst>
                              <p:par>
                                <p:cTn id="48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8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5" fill="hold">
                      <p:stCondLst>
                        <p:cond delay="indefinite"/>
                      </p:stCondLst>
                      <p:childTnLst>
                        <p:par>
                          <p:cTn id="486" fill="hold">
                            <p:stCondLst>
                              <p:cond delay="0"/>
                            </p:stCondLst>
                            <p:childTnLst>
                              <p:par>
                                <p:cTn id="4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7" fill="hold">
                      <p:stCondLst>
                        <p:cond delay="indefinite"/>
                      </p:stCondLst>
                      <p:childTnLst>
                        <p:par>
                          <p:cTn id="498" fill="hold">
                            <p:stCondLst>
                              <p:cond delay="0"/>
                            </p:stCondLst>
                            <p:childTnLst>
                              <p:par>
                                <p:cTn id="4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5" fill="hold">
                      <p:stCondLst>
                        <p:cond delay="indefinite"/>
                      </p:stCondLst>
                      <p:childTnLst>
                        <p:par>
                          <p:cTn id="506" fill="hold">
                            <p:stCondLst>
                              <p:cond delay="0"/>
                            </p:stCondLst>
                            <p:childTnLst>
                              <p:par>
                                <p:cTn id="50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0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0" fill="hold">
                      <p:stCondLst>
                        <p:cond delay="indefinite"/>
                      </p:stCondLst>
                      <p:childTnLst>
                        <p:par>
                          <p:cTn id="511" fill="hold">
                            <p:stCondLst>
                              <p:cond delay="0"/>
                            </p:stCondLst>
                            <p:childTnLst>
                              <p:par>
                                <p:cTn id="5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2" fill="hold">
                      <p:stCondLst>
                        <p:cond delay="indefinite"/>
                      </p:stCondLst>
                      <p:childTnLst>
                        <p:par>
                          <p:cTn id="523" fill="hold">
                            <p:stCondLst>
                              <p:cond delay="0"/>
                            </p:stCondLst>
                            <p:childTnLst>
                              <p:par>
                                <p:cTn id="5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0" fill="hold">
                      <p:stCondLst>
                        <p:cond delay="indefinite"/>
                      </p:stCondLst>
                      <p:childTnLst>
                        <p:par>
                          <p:cTn id="531" fill="hold">
                            <p:stCondLst>
                              <p:cond delay="0"/>
                            </p:stCondLst>
                            <p:childTnLst>
                              <p:par>
                                <p:cTn id="53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3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5" fill="hold">
                      <p:stCondLst>
                        <p:cond delay="indefinite"/>
                      </p:stCondLst>
                      <p:childTnLst>
                        <p:par>
                          <p:cTn id="536" fill="hold">
                            <p:stCondLst>
                              <p:cond delay="0"/>
                            </p:stCondLst>
                            <p:childTnLst>
                              <p:par>
                                <p:cTn id="5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7" fill="hold">
                      <p:stCondLst>
                        <p:cond delay="indefinite"/>
                      </p:stCondLst>
                      <p:childTnLst>
                        <p:par>
                          <p:cTn id="548" fill="hold">
                            <p:stCondLst>
                              <p:cond delay="0"/>
                            </p:stCondLst>
                            <p:childTnLst>
                              <p:par>
                                <p:cTn id="5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5" fill="hold">
                      <p:stCondLst>
                        <p:cond delay="indefinite"/>
                      </p:stCondLst>
                      <p:childTnLst>
                        <p:par>
                          <p:cTn id="556" fill="hold">
                            <p:stCondLst>
                              <p:cond delay="0"/>
                            </p:stCondLst>
                            <p:childTnLst>
                              <p:par>
                                <p:cTn id="55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5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/>
      <p:bldP spid="57" grpId="3"/>
      <p:bldP spid="58" grpId="0"/>
      <p:bldP spid="58" grpId="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  <p:bldP spid="69" grpId="0"/>
      <p:bldP spid="69" grpId="1"/>
      <p:bldP spid="70" grpId="0"/>
      <p:bldP spid="70" grpId="1"/>
      <p:bldP spid="71" grpId="0"/>
      <p:bldP spid="71" grpId="1"/>
      <p:bldP spid="72" grpId="0"/>
      <p:bldP spid="72" grpId="1"/>
      <p:bldP spid="73" grpId="0"/>
      <p:bldP spid="73" grpId="1"/>
      <p:bldP spid="74" grpId="0"/>
      <p:bldP spid="74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1666</TotalTime>
  <Words>424</Words>
  <Application>Microsoft Office PowerPoint</Application>
  <PresentationFormat>Předvádění na obrazovce (4:3)</PresentationFormat>
  <Paragraphs>195</Paragraphs>
  <Slides>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Prezentace školení zaměstnanců</vt:lpstr>
      <vt:lpstr>Převody jednotek délky</vt:lpstr>
      <vt:lpstr>Jednotky délky a vztahy mezi nimi</vt:lpstr>
      <vt:lpstr>Jednotky délky a vztahy mezi nimi</vt:lpstr>
      <vt:lpstr>Jednotky délky Postup při převádění</vt:lpstr>
      <vt:lpstr>Jednotky délky Postup při převádění</vt:lpstr>
      <vt:lpstr>Jednotky délky Cvičení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254</cp:revision>
  <dcterms:created xsi:type="dcterms:W3CDTF">2012-01-02T08:14:14Z</dcterms:created>
  <dcterms:modified xsi:type="dcterms:W3CDTF">2012-10-28T13:13:17Z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