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9E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Obvody základních obrazců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Trojúhelník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lepící pásky potřebné k oblepení obvodu trojúhelníkové místnosti s délkami stěn 2,8 m; 4,37 m a 5 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4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2,8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42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428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a + b + c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824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2,8 + 4,37 + 5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2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12,17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616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6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12,17 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12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04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467544" y="622800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K oblepení trojúhelníkové místnosti je třeba 12,17 m lepící pásky.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2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4,37 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40000" y="3636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 = 5 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432170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395536" y="2060848"/>
            <a:ext cx="8425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</a:t>
            </a:r>
            <a:r>
              <a:rPr lang="cs-CZ" sz="2000" b="1" dirty="0" smtClean="0"/>
              <a:t>strany čtverce, </a:t>
            </a:r>
            <a:r>
              <a:rPr lang="cs-CZ" sz="2000" b="1" dirty="0" smtClean="0"/>
              <a:t>znáte-li jeho obvod </a:t>
            </a:r>
            <a:r>
              <a:rPr lang="cs-CZ" sz="2000" b="1" dirty="0" smtClean="0"/>
              <a:t>(144 m).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144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1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…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5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564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4·</a:t>
            </a:r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428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144 : 4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4860000"/>
            <a:ext cx="284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36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57984" y="5292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29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36 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5796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72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1440000" y="5940000"/>
            <a:ext cx="3906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Délka strany čtverce je 36 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187624" y="3996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144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4·</a:t>
            </a:r>
            <a:r>
              <a:rPr lang="cs-CZ" sz="2000" b="1" dirty="0" smtClean="0"/>
              <a:t>a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518450" y="4854389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518450" y="3414389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5518450" y="3414389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6958726" y="3414388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5400110" y="48543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192198" y="4767461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768262" y="485986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958726" y="39507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048182" y="306896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400434" y="306896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220072" y="4005064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768262" y="30867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132886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22" grpId="0"/>
      <p:bldP spid="8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043608" y="2060848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</a:t>
            </a:r>
            <a:r>
              <a:rPr lang="cs-CZ" sz="2000" b="1" dirty="0" smtClean="0"/>
              <a:t>obdélníku, </a:t>
            </a:r>
            <a:r>
              <a:rPr lang="cs-CZ" sz="2000" b="1" dirty="0" smtClean="0"/>
              <a:t>znáte-li jeho obvod </a:t>
            </a:r>
            <a:r>
              <a:rPr lang="cs-CZ" sz="2000" b="1" dirty="0" smtClean="0"/>
              <a:t>(48 cm</a:t>
            </a:r>
            <a:r>
              <a:rPr lang="cs-CZ" sz="2000" b="1" dirty="0" smtClean="0"/>
              <a:t>) a </a:t>
            </a:r>
            <a:r>
              <a:rPr lang="cs-CZ" sz="2000" b="1" dirty="0" smtClean="0"/>
              <a:t>šířku (9 cm).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08000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48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…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10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104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2·(</a:t>
            </a:r>
            <a:r>
              <a:rPr lang="cs-CZ" sz="2000" b="1" dirty="0" smtClean="0"/>
              <a:t>a </a:t>
            </a:r>
            <a:r>
              <a:rPr lang="cs-CZ" sz="2000" b="1" dirty="0" smtClean="0"/>
              <a:t>+ </a:t>
            </a:r>
            <a:r>
              <a:rPr lang="cs-CZ" sz="2000" b="1" dirty="0" smtClean="0"/>
              <a:t>b)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968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48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2·a </a:t>
            </a:r>
            <a:r>
              <a:rPr lang="cs-CZ" sz="2000" b="1" dirty="0" smtClean="0"/>
              <a:t>+ </a:t>
            </a:r>
            <a:r>
              <a:rPr lang="cs-CZ" sz="2000" b="1" dirty="0" smtClean="0"/>
              <a:t>2·9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400000"/>
            <a:ext cx="284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48 </a:t>
            </a:r>
            <a:r>
              <a:rPr lang="cs-CZ" sz="2000" b="1" dirty="0" smtClean="0"/>
              <a:t>= </a:t>
            </a:r>
            <a:r>
              <a:rPr lang="cs-CZ" sz="2000" b="1" dirty="0"/>
              <a:t>2·a + </a:t>
            </a:r>
            <a:r>
              <a:rPr lang="cs-CZ" sz="2000" b="1" dirty="0" smtClean="0"/>
              <a:t>18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4680000" y="496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4680000" y="496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</a:t>
            </a:r>
            <a:r>
              <a:rPr lang="cs-CZ" sz="2000" b="1" dirty="0" smtClean="0"/>
              <a:t>5</a:t>
            </a:r>
            <a:r>
              <a:rPr lang="cs-CZ" sz="2000" b="1" dirty="0" smtClean="0"/>
              <a:t> cm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4680000" y="532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680000" y="540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3978148" y="5951004"/>
            <a:ext cx="4608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Délka strany obdélníka je 15 cm.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2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</a:t>
            </a:r>
            <a:r>
              <a:rPr lang="cs-CZ" sz="2000" b="1" dirty="0" smtClean="0"/>
              <a:t>9 cm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464000" y="3240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2·a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48 – 18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680000" y="4536000"/>
            <a:ext cx="1269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15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03648" y="4536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2·</a:t>
            </a:r>
            <a:r>
              <a:rPr lang="cs-CZ" sz="2000" b="1" dirty="0" smtClean="0"/>
              <a:t>a </a:t>
            </a:r>
            <a:r>
              <a:rPr lang="cs-CZ" sz="2000" b="1" dirty="0" smtClean="0"/>
              <a:t>+ </a:t>
            </a:r>
            <a:r>
              <a:rPr lang="cs-CZ" sz="2000" b="1" dirty="0" smtClean="0"/>
              <a:t>2·b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464000" y="3672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2·a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30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4104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30:2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346524" y="420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346524" y="276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346524" y="276631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8866524" y="2766316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228184" y="4206316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7452644" y="414908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650662" y="4191001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8820796" y="33170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452320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228508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048146" y="3440055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8676456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6346800" y="2766316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8866800" y="27648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458261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20" grpId="0"/>
      <p:bldP spid="21" grpId="0"/>
      <p:bldP spid="22" grpId="0"/>
      <p:bldP spid="23" grpId="0"/>
      <p:bldP spid="24" grpId="0"/>
      <p:bldP spid="8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strany a trojúhelníku ABC, znáte-li jeho obvod (3 m) a délky stran b = 13 dm a c = 120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3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7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… </a:t>
            </a:r>
            <a:r>
              <a:rPr lang="cs-CZ" sz="2000" b="1" dirty="0" smtClean="0"/>
              <a:t>dm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14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14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a + b + c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313772" y="4500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30 </a:t>
            </a:r>
            <a:r>
              <a:rPr lang="cs-CZ" sz="2000" b="1" dirty="0" smtClean="0"/>
              <a:t>= </a:t>
            </a:r>
            <a:r>
              <a:rPr lang="cs-CZ" sz="2000" b="1" dirty="0" smtClean="0"/>
              <a:t>a </a:t>
            </a:r>
            <a:r>
              <a:rPr lang="cs-CZ" sz="2000" b="1" dirty="0" smtClean="0"/>
              <a:t>+ </a:t>
            </a:r>
            <a:r>
              <a:rPr lang="cs-CZ" sz="2000" b="1" dirty="0" smtClean="0"/>
              <a:t>13 </a:t>
            </a:r>
            <a:r>
              <a:rPr lang="cs-CZ" sz="2000" b="1" dirty="0" smtClean="0"/>
              <a:t>+ </a:t>
            </a:r>
            <a:r>
              <a:rPr lang="cs-CZ" sz="2000" b="1" dirty="0" smtClean="0"/>
              <a:t>12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4860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30 – (12 + 13)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76000" y="594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9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/>
              <a:t>5</a:t>
            </a:r>
            <a:r>
              <a:rPr lang="cs-CZ" sz="2000" b="1" dirty="0" smtClean="0"/>
              <a:t> dm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37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30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3419872" y="6171945"/>
            <a:ext cx="3902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Délka strany a je 5 dm.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13 dm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 = 120 cm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447764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30 dm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88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12 dm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440000" y="5220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30 – 25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440000" y="5580000"/>
            <a:ext cx="1269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516216" y="2772000"/>
            <a:ext cx="0" cy="24512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516216" y="5220000"/>
            <a:ext cx="15121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6516216" y="2772000"/>
            <a:ext cx="1512168" cy="24512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6325961" y="52601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812360" y="52507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037040" y="521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348561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156176" y="39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325344" y="24347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6516000" y="2772000"/>
            <a:ext cx="1512168" cy="24512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516000" y="2772000"/>
            <a:ext cx="0" cy="24512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903988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18" grpId="0"/>
      <p:bldP spid="17" grpId="0"/>
      <p:bldP spid="19" grpId="0"/>
      <p:bldP spid="20" grpId="0"/>
      <p:bldP spid="21" grpId="0"/>
      <p:bldP spid="10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Čtverec je pravidelný čtyřúhelník. </a:t>
            </a:r>
            <a:r>
              <a:rPr lang="cs-CZ" sz="2000" b="1" dirty="0"/>
              <a:t>Je </a:t>
            </a:r>
            <a:r>
              <a:rPr lang="cs-CZ" sz="2000" b="1" dirty="0" smtClean="0"/>
              <a:t>to rovinný útvar ohraničený </a:t>
            </a:r>
            <a:r>
              <a:rPr lang="cs-CZ" sz="2000" b="1" dirty="0"/>
              <a:t>čtyřmi shodnými </a:t>
            </a:r>
            <a:r>
              <a:rPr lang="cs-CZ" sz="2000" b="1" dirty="0" smtClean="0"/>
              <a:t>úsečkami, </a:t>
            </a:r>
            <a:r>
              <a:rPr lang="cs-CZ" sz="2000" b="1" dirty="0"/>
              <a:t>jehož všechny vnitřní úhly jsou shodné.</a:t>
            </a:r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1440000" y="6413266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440000" y="3713266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4400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41400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1134510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031940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35227" y="351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140000" y="3458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699792" y="64132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140000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567608" y="332748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35227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414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932000" y="414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b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436000" y="414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c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868000" y="414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d</a:t>
            </a:r>
            <a:endParaRPr lang="cs-CZ" sz="20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000" y="414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680000" y="468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220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680000" y="3600000"/>
            <a:ext cx="581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52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084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516216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5536" y="3068960"/>
            <a:ext cx="6867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Obvod čtverce je součet délek všech čtyř jeho stran.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436000" y="3600000"/>
            <a:ext cx="3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868000" y="3600000"/>
            <a:ext cx="345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6336000" y="3600000"/>
            <a:ext cx="28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256000" y="468000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760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6192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4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056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840000" y="4680000"/>
            <a:ext cx="252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408000" y="4680000"/>
            <a:ext cx="32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976000" y="4680000"/>
            <a:ext cx="3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80000" y="522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7488000" y="468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261644" y="5220000"/>
            <a:ext cx="60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760000" y="5220000"/>
            <a:ext cx="907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 · a</a:t>
            </a:r>
            <a:endParaRPr lang="cs-CZ" sz="2000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5663435" y="5174345"/>
            <a:ext cx="2160240" cy="1006022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778134" y="5384968"/>
            <a:ext cx="1908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o = 4 · a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14" grpId="0"/>
      <p:bldP spid="29" grpId="0"/>
      <p:bldP spid="30" grpId="0"/>
      <p:bldP spid="31" grpId="0"/>
      <p:bldP spid="32" grpId="0"/>
      <p:bldP spid="33" grpId="0"/>
      <p:bldP spid="34" grpId="0"/>
      <p:bldP spid="16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0" grpId="1"/>
      <p:bldP spid="51" grpId="0"/>
      <p:bldP spid="51" grpId="1"/>
      <p:bldP spid="28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obvod čtverce s délkou strany a = 57 mm.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57 mm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mm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57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228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0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228 mm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01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492126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pletiva na oplocení čtvercového pozemku s délkou strany 34 metrů.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34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34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136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0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136 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01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720000" y="6120000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Na oplocení čtvercového pozemku je třeba 136 metrů pletiva.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3555243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198884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Obdélník je čtyřúhelník. </a:t>
            </a:r>
            <a:r>
              <a:rPr lang="cs-CZ" sz="2000" b="1" dirty="0"/>
              <a:t>Je </a:t>
            </a:r>
            <a:r>
              <a:rPr lang="cs-CZ" sz="2000" b="1" dirty="0" smtClean="0"/>
              <a:t>to rovinný útvar ohraničený </a:t>
            </a:r>
            <a:r>
              <a:rPr lang="cs-CZ" sz="2000" b="1" dirty="0"/>
              <a:t>čtyřmi </a:t>
            </a:r>
            <a:r>
              <a:rPr lang="cs-CZ" sz="2000" b="1" dirty="0" smtClean="0"/>
              <a:t>úsečkami, z nichž jsou vždy dvě protilehlé stejně dlouhé a jehož </a:t>
            </a:r>
            <a:r>
              <a:rPr lang="cs-CZ" sz="2000" b="1" dirty="0"/>
              <a:t>všechny vnitřní úhly jsou shodné.</a:t>
            </a:r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512277" y="6413266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512277" y="3713266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512277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41112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06787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067944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351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067944" y="3458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95736" y="64132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139952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411760" y="332748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7504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414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931999" y="4140000"/>
            <a:ext cx="758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c;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652120" y="414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868000" y="414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d</a:t>
            </a:r>
            <a:endParaRPr lang="cs-CZ" sz="20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000" y="414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680000" y="468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220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680000" y="3600000"/>
            <a:ext cx="581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52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084000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516216" y="360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5536" y="3068960"/>
            <a:ext cx="6867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Obvod obdélníku je součet délek všech čtyř jeho stran.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436000" y="3600000"/>
            <a:ext cx="3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868000" y="3600000"/>
            <a:ext cx="345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6336000" y="3600000"/>
            <a:ext cx="28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256000" y="468000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760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6192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4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056000" y="4680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840000" y="4680000"/>
            <a:ext cx="252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408000" y="4680000"/>
            <a:ext cx="32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976000" y="4680000"/>
            <a:ext cx="3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+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80000" y="522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7488000" y="468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261644" y="5220000"/>
            <a:ext cx="60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760000" y="5220000"/>
            <a:ext cx="151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 · a + 2 · b</a:t>
            </a:r>
            <a:endParaRPr lang="cs-CZ" sz="2000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5379488" y="5117122"/>
            <a:ext cx="2698155" cy="1296144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391683" y="5442091"/>
            <a:ext cx="2932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o = 2 · (a + b)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7262808" y="5220000"/>
            <a:ext cx="1629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2 · (a + b)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277500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14" grpId="0"/>
      <p:bldP spid="29" grpId="0"/>
      <p:bldP spid="30" grpId="0"/>
      <p:bldP spid="31" grpId="0"/>
      <p:bldP spid="32" grpId="0"/>
      <p:bldP spid="33" grpId="0"/>
      <p:bldP spid="34" grpId="0"/>
      <p:bldP spid="16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0" grpId="1"/>
      <p:bldP spid="51" grpId="0"/>
      <p:bldP spid="51" grpId="1"/>
      <p:bldP spid="28" grpId="0" animBg="1"/>
      <p:bldP spid="35" grpId="0"/>
      <p:bldP spid="52" grpId="0"/>
      <p:bldP spid="5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obvod obdélníku s délkami stran a = 32 cm a b = 19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32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cm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90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</a:t>
            </a:r>
            <a:r>
              <a:rPr lang="cs-CZ" sz="2000" b="1" dirty="0"/>
              <a:t>(</a:t>
            </a:r>
            <a:r>
              <a:rPr lang="cs-CZ" sz="2000" b="1" dirty="0" smtClean="0"/>
              <a:t>a + b)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00000"/>
            <a:ext cx="212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(32 + 19)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102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940000"/>
            <a:ext cx="205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61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102 cm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55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62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19 cm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5040000"/>
            <a:ext cx="212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51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6007243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provázku na ohraničení obdélníkového hřiště s délkami stran 9 a 18 metrů.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9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(a + b)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392000"/>
            <a:ext cx="205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(9 + 18)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256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54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616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6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54 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12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04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720000" y="6165304"/>
            <a:ext cx="6516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Na ohraničení hřiště je třeba 54 metrů provázku.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18 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440000" y="48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27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792884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Trojúhelník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080000" y="1980000"/>
            <a:ext cx="67460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Trojúhelník je </a:t>
            </a:r>
            <a:r>
              <a:rPr lang="cs-CZ" sz="2000" b="1" dirty="0" smtClean="0"/>
              <a:t>geometrický útvar </a:t>
            </a:r>
            <a:r>
              <a:rPr lang="cs-CZ" sz="2000" b="1" dirty="0"/>
              <a:t>určený třemi body, </a:t>
            </a:r>
            <a:endParaRPr lang="cs-CZ" sz="2000" b="1" dirty="0" smtClean="0"/>
          </a:p>
          <a:p>
            <a:r>
              <a:rPr lang="cs-CZ" sz="2000" b="1" dirty="0" smtClean="0"/>
              <a:t>neležícími </a:t>
            </a:r>
            <a:r>
              <a:rPr lang="cs-CZ" sz="2000" b="1" dirty="0"/>
              <a:t>v jedné přímce.</a:t>
            </a:r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665560" y="6413266"/>
            <a:ext cx="27806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51920" y="5256000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3437920" y="4104000"/>
            <a:ext cx="1076" cy="230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77528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01864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329856" y="374897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419872" y="519212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71974" y="501994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961704" y="634125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80000" y="2880000"/>
            <a:ext cx="6867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Obvod trojúhelníku je součet délek všech tří jeho stran.</a:t>
            </a:r>
            <a:endParaRPr lang="cs-CZ" sz="2000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4932040" y="4371873"/>
            <a:ext cx="2698155" cy="1296144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024194" y="4725144"/>
            <a:ext cx="260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o = a + b + c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90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9" grpId="0"/>
      <p:bldP spid="20" grpId="0"/>
      <p:bldP spid="21" grpId="0"/>
      <p:bldP spid="22" grpId="0"/>
      <p:bldP spid="16" grpId="0"/>
      <p:bldP spid="28" grpId="0" animBg="1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Trojúhelník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259632" y="1857018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obvod trojúhelníku s délkami stran a = 2,5 m, b = 19 dm a c = 170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2,5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7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dm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14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140000"/>
            <a:ext cx="190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a + b + c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72000"/>
            <a:ext cx="241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25 + 19 </a:t>
            </a:r>
            <a:r>
              <a:rPr lang="cs-CZ" sz="2000" b="1" dirty="0" smtClean="0"/>
              <a:t>+ </a:t>
            </a:r>
            <a:r>
              <a:rPr lang="cs-CZ" sz="2000" b="1" dirty="0" smtClean="0"/>
              <a:t>17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0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61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36000"/>
            <a:ext cx="205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436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</a:t>
            </a:r>
            <a:r>
              <a:rPr lang="cs-CZ" sz="2000" b="1" dirty="0" smtClean="0"/>
              <a:t>61 dm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586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19 dm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= 170 cm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70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25 dm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844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17 dm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23519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1135</TotalTime>
  <Words>823</Words>
  <Application>Microsoft Office PowerPoint</Application>
  <PresentationFormat>Předvádění na obrazovce (4:3)</PresentationFormat>
  <Paragraphs>217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Obvody základních obrazců</vt:lpstr>
      <vt:lpstr>Čtverec </vt:lpstr>
      <vt:lpstr>Čtverec </vt:lpstr>
      <vt:lpstr>Čtverec </vt:lpstr>
      <vt:lpstr>Obdélník </vt:lpstr>
      <vt:lpstr>Obdélník</vt:lpstr>
      <vt:lpstr>Obdélník </vt:lpstr>
      <vt:lpstr>Trojúhelník </vt:lpstr>
      <vt:lpstr>Trojúhelník</vt:lpstr>
      <vt:lpstr>Trojúhelník </vt:lpstr>
      <vt:lpstr>Obvody obrazců</vt:lpstr>
      <vt:lpstr>Obvody obrazců</vt:lpstr>
      <vt:lpstr>Obvody obrazců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182</cp:revision>
  <dcterms:created xsi:type="dcterms:W3CDTF">2012-01-02T08:14:14Z</dcterms:created>
  <dcterms:modified xsi:type="dcterms:W3CDTF">2012-10-29T12:34:10Z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