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1" r:id="rId3"/>
    <p:sldId id="302" r:id="rId4"/>
    <p:sldId id="303" r:id="rId5"/>
    <p:sldId id="306" r:id="rId6"/>
    <p:sldId id="305" r:id="rId7"/>
    <p:sldId id="304" r:id="rId8"/>
    <p:sldId id="307" r:id="rId9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3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Násobení a dělení</a:t>
            </a:r>
            <a:br>
              <a:rPr lang="cs-CZ" dirty="0" smtClean="0"/>
            </a:br>
            <a:r>
              <a:rPr lang="cs-CZ" dirty="0" smtClean="0"/>
              <a:t>10, 100, 1000,…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Násobení deseti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Při násobení deseti posuneme desetinnou čárku </a:t>
            </a:r>
            <a:r>
              <a:rPr lang="cs-CZ" sz="2800" b="1" dirty="0" smtClean="0">
                <a:solidFill>
                  <a:srgbClr val="FF0000"/>
                </a:solidFill>
              </a:rPr>
              <a:t>o jedno místo doprava</a:t>
            </a:r>
            <a:r>
              <a:rPr lang="cs-CZ" sz="2800" b="1" dirty="0" smtClean="0"/>
              <a:t>.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144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123728" y="3240000"/>
            <a:ext cx="82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· 10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771800" y="3240000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3059832" y="3240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</a:t>
            </a:r>
            <a:endParaRPr lang="cs-CZ" sz="2400" b="1" dirty="0"/>
          </a:p>
        </p:txBody>
      </p:sp>
      <p:sp>
        <p:nvSpPr>
          <p:cNvPr id="5172" name="Zahnutá šipka nahoru 5171"/>
          <p:cNvSpPr/>
          <p:nvPr/>
        </p:nvSpPr>
        <p:spPr bwMode="auto">
          <a:xfrm>
            <a:off x="1745686" y="3701665"/>
            <a:ext cx="396044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1619672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1728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944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1439304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2232000" y="4319698"/>
            <a:ext cx="796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· 10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2844000" y="4319698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91" name="TextovéPole 90"/>
          <p:cNvSpPr txBox="1"/>
          <p:nvPr/>
        </p:nvSpPr>
        <p:spPr>
          <a:xfrm>
            <a:off x="3060000" y="4319698"/>
            <a:ext cx="756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480</a:t>
            </a:r>
            <a:endParaRPr lang="cs-CZ" sz="2400" b="1" dirty="0"/>
          </a:p>
        </p:txBody>
      </p:sp>
      <p:sp>
        <p:nvSpPr>
          <p:cNvPr id="92" name="Zahnutá šipka nahoru 91"/>
          <p:cNvSpPr/>
          <p:nvPr/>
        </p:nvSpPr>
        <p:spPr bwMode="auto">
          <a:xfrm>
            <a:off x="1908000" y="4781362"/>
            <a:ext cx="353204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80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62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2088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1908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1728000" y="539981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2196000" y="5399819"/>
            <a:ext cx="827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· 10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2844000" y="5399819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100" name="TextovéPole 99"/>
          <p:cNvSpPr txBox="1"/>
          <p:nvPr/>
        </p:nvSpPr>
        <p:spPr>
          <a:xfrm>
            <a:off x="3096000" y="5400000"/>
            <a:ext cx="756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4,8</a:t>
            </a:r>
            <a:endParaRPr lang="cs-CZ" sz="2400" b="1" dirty="0"/>
          </a:p>
        </p:txBody>
      </p:sp>
      <p:sp>
        <p:nvSpPr>
          <p:cNvPr id="101" name="Zahnutá šipka nahoru 100"/>
          <p:cNvSpPr/>
          <p:nvPr/>
        </p:nvSpPr>
        <p:spPr bwMode="auto">
          <a:xfrm>
            <a:off x="1728000" y="5832000"/>
            <a:ext cx="353204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TextovéPole 101"/>
          <p:cNvSpPr txBox="1"/>
          <p:nvPr/>
        </p:nvSpPr>
        <p:spPr>
          <a:xfrm>
            <a:off x="162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1944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187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1440000" y="539981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00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20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0" dur="100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2" dur="1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27" grpId="0"/>
      <p:bldP spid="28" grpId="0"/>
      <p:bldP spid="29" grpId="0"/>
      <p:bldP spid="5172" grpId="0" animBg="1"/>
      <p:bldP spid="5172" grpId="1" animBg="1"/>
      <p:bldP spid="85" grpId="0"/>
      <p:bldP spid="85" grpId="1"/>
      <p:bldP spid="85" grpId="2"/>
      <p:bldP spid="86" grpId="0"/>
      <p:bldP spid="87" grpId="0"/>
      <p:bldP spid="87" grpId="1"/>
      <p:bldP spid="87" grpId="2"/>
      <p:bldP spid="88" grpId="0"/>
      <p:bldP spid="89" grpId="0"/>
      <p:bldP spid="90" grpId="0"/>
      <p:bldP spid="91" grpId="0"/>
      <p:bldP spid="92" grpId="0" animBg="1"/>
      <p:bldP spid="92" grpId="1" animBg="1"/>
      <p:bldP spid="93" grpId="0"/>
      <p:bldP spid="93" grpId="2"/>
      <p:bldP spid="94" grpId="0"/>
      <p:bldP spid="95" grpId="0"/>
      <p:bldP spid="95" grpId="1"/>
      <p:bldP spid="95" grpId="2"/>
      <p:bldP spid="96" grpId="0"/>
      <p:bldP spid="96" grpId="1"/>
      <p:bldP spid="97" grpId="0"/>
      <p:bldP spid="98" grpId="0"/>
      <p:bldP spid="99" grpId="0"/>
      <p:bldP spid="100" grpId="0"/>
      <p:bldP spid="101" grpId="0" animBg="1"/>
      <p:bldP spid="101" grpId="1" animBg="1"/>
      <p:bldP spid="102" grpId="0"/>
      <p:bldP spid="102" grpId="1"/>
      <p:bldP spid="102" grpId="2"/>
      <p:bldP spid="103" grpId="0"/>
      <p:bldP spid="104" grpId="0"/>
      <p:bldP spid="104" grpId="1"/>
      <p:bldP spid="104" grpId="2"/>
      <p:bldP spid="1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Násobení stem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Při násobení stem posuneme desetinnou čárku </a:t>
            </a:r>
            <a:br>
              <a:rPr lang="cs-CZ" sz="2800" b="1" dirty="0" smtClean="0"/>
            </a:br>
            <a:r>
              <a:rPr lang="cs-CZ" sz="2800" b="1" dirty="0" smtClean="0">
                <a:solidFill>
                  <a:srgbClr val="FF0000"/>
                </a:solidFill>
              </a:rPr>
              <a:t>o dvě místa doprava</a:t>
            </a:r>
            <a:r>
              <a:rPr lang="cs-CZ" sz="2800" b="1" dirty="0" smtClean="0"/>
              <a:t>.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144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160000" y="3240000"/>
            <a:ext cx="97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· 100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952000" y="3240000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3204000" y="324000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480</a:t>
            </a:r>
            <a:endParaRPr lang="cs-CZ" sz="2400" b="1" dirty="0"/>
          </a:p>
        </p:txBody>
      </p:sp>
      <p:sp>
        <p:nvSpPr>
          <p:cNvPr id="5172" name="Zahnutá šipka nahoru 5171"/>
          <p:cNvSpPr/>
          <p:nvPr/>
        </p:nvSpPr>
        <p:spPr bwMode="auto">
          <a:xfrm>
            <a:off x="1745686" y="3701665"/>
            <a:ext cx="46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1619672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1692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052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1439304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2511040" y="4319698"/>
            <a:ext cx="105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· 100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3356248" y="4319698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91" name="TextovéPole 90"/>
          <p:cNvSpPr txBox="1"/>
          <p:nvPr/>
        </p:nvSpPr>
        <p:spPr>
          <a:xfrm>
            <a:off x="3599544" y="4319698"/>
            <a:ext cx="972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4800</a:t>
            </a:r>
            <a:endParaRPr lang="cs-CZ" sz="2400" b="1" dirty="0"/>
          </a:p>
        </p:txBody>
      </p:sp>
      <p:sp>
        <p:nvSpPr>
          <p:cNvPr id="92" name="Zahnutá šipka nahoru 91"/>
          <p:cNvSpPr/>
          <p:nvPr/>
        </p:nvSpPr>
        <p:spPr bwMode="auto">
          <a:xfrm>
            <a:off x="1908000" y="4781362"/>
            <a:ext cx="46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80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62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2232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1872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1692000" y="539981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2124000" y="5399819"/>
            <a:ext cx="98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· 100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2916000" y="5399819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100" name="TextovéPole 99"/>
          <p:cNvSpPr txBox="1"/>
          <p:nvPr/>
        </p:nvSpPr>
        <p:spPr>
          <a:xfrm>
            <a:off x="3132000" y="5400000"/>
            <a:ext cx="756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</a:t>
            </a:r>
            <a:endParaRPr lang="cs-CZ" sz="2400" b="1" dirty="0"/>
          </a:p>
        </p:txBody>
      </p:sp>
      <p:sp>
        <p:nvSpPr>
          <p:cNvPr id="101" name="Zahnutá šipka nahoru 100"/>
          <p:cNvSpPr/>
          <p:nvPr/>
        </p:nvSpPr>
        <p:spPr bwMode="auto">
          <a:xfrm>
            <a:off x="1728000" y="5832000"/>
            <a:ext cx="46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TextovéPole 101"/>
          <p:cNvSpPr txBox="1"/>
          <p:nvPr/>
        </p:nvSpPr>
        <p:spPr>
          <a:xfrm>
            <a:off x="160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187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205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1440000" y="539981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872000" y="323999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2052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6107249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00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20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100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2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8" dur="1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42" presetClass="entr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27" grpId="0"/>
      <p:bldP spid="28" grpId="0"/>
      <p:bldP spid="29" grpId="0"/>
      <p:bldP spid="5172" grpId="0" animBg="1"/>
      <p:bldP spid="5172" grpId="1" animBg="1"/>
      <p:bldP spid="85" grpId="0"/>
      <p:bldP spid="85" grpId="1"/>
      <p:bldP spid="85" grpId="2"/>
      <p:bldP spid="86" grpId="0"/>
      <p:bldP spid="87" grpId="0"/>
      <p:bldP spid="87" grpId="1"/>
      <p:bldP spid="87" grpId="2"/>
      <p:bldP spid="88" grpId="0"/>
      <p:bldP spid="89" grpId="0"/>
      <p:bldP spid="90" grpId="0"/>
      <p:bldP spid="91" grpId="0"/>
      <p:bldP spid="92" grpId="0" animBg="1"/>
      <p:bldP spid="92" grpId="1" animBg="1"/>
      <p:bldP spid="93" grpId="0"/>
      <p:bldP spid="93" grpId="1"/>
      <p:bldP spid="94" grpId="0"/>
      <p:bldP spid="95" grpId="0"/>
      <p:bldP spid="95" grpId="1"/>
      <p:bldP spid="95" grpId="2"/>
      <p:bldP spid="96" grpId="0"/>
      <p:bldP spid="96" grpId="1"/>
      <p:bldP spid="97" grpId="0"/>
      <p:bldP spid="98" grpId="0"/>
      <p:bldP spid="99" grpId="0"/>
      <p:bldP spid="100" grpId="0"/>
      <p:bldP spid="101" grpId="0" animBg="1"/>
      <p:bldP spid="101" grpId="1" animBg="1"/>
      <p:bldP spid="102" grpId="0"/>
      <p:bldP spid="102" grpId="1"/>
      <p:bldP spid="102" grpId="2"/>
      <p:bldP spid="103" grpId="0"/>
      <p:bldP spid="104" grpId="0"/>
      <p:bldP spid="104" grpId="1"/>
      <p:bldP spid="104" grpId="2"/>
      <p:bldP spid="105" grpId="0"/>
      <p:bldP spid="30" grpId="0"/>
      <p:bldP spid="30" grpId="2"/>
      <p:bldP spid="31" grpId="0"/>
      <p:bldP spid="3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Násobení tisícem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Při násobení tisícem posuneme desetinnou čárku </a:t>
            </a:r>
            <a:br>
              <a:rPr lang="cs-CZ" sz="2800" b="1" dirty="0" smtClean="0"/>
            </a:br>
            <a:r>
              <a:rPr lang="cs-CZ" sz="2800" b="1" dirty="0" smtClean="0">
                <a:solidFill>
                  <a:srgbClr val="FF0000"/>
                </a:solidFill>
              </a:rPr>
              <a:t>o tři místa doprava</a:t>
            </a:r>
            <a:r>
              <a:rPr lang="cs-CZ" sz="2800" b="1" dirty="0" smtClean="0"/>
              <a:t>.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144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340000" y="3240000"/>
            <a:ext cx="126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· 1 000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384000" y="3240000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3600000" y="3240000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4 800</a:t>
            </a:r>
            <a:endParaRPr lang="cs-CZ" sz="2400" b="1" dirty="0"/>
          </a:p>
        </p:txBody>
      </p:sp>
      <p:sp>
        <p:nvSpPr>
          <p:cNvPr id="5172" name="Zahnutá šipka nahoru 5171"/>
          <p:cNvSpPr/>
          <p:nvPr/>
        </p:nvSpPr>
        <p:spPr bwMode="auto">
          <a:xfrm>
            <a:off x="1745686" y="3701665"/>
            <a:ext cx="64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1619672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1692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232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1439304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2483768" y="4319698"/>
            <a:ext cx="1170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· 1 000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3528000" y="4319698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91" name="TextovéPole 90"/>
          <p:cNvSpPr txBox="1"/>
          <p:nvPr/>
        </p:nvSpPr>
        <p:spPr>
          <a:xfrm>
            <a:off x="3780000" y="4319698"/>
            <a:ext cx="1116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48 000</a:t>
            </a:r>
            <a:endParaRPr lang="cs-CZ" sz="2400" b="1" dirty="0"/>
          </a:p>
        </p:txBody>
      </p:sp>
      <p:sp>
        <p:nvSpPr>
          <p:cNvPr id="92" name="Zahnutá šipka nahoru 91"/>
          <p:cNvSpPr/>
          <p:nvPr/>
        </p:nvSpPr>
        <p:spPr bwMode="auto">
          <a:xfrm>
            <a:off x="1890000" y="4781362"/>
            <a:ext cx="64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782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62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2412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1872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1692000" y="539981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2304000" y="5399819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· 1 000 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3348000" y="5399819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100" name="TextovéPole 99"/>
          <p:cNvSpPr txBox="1"/>
          <p:nvPr/>
        </p:nvSpPr>
        <p:spPr>
          <a:xfrm>
            <a:off x="3600000" y="5400000"/>
            <a:ext cx="756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480</a:t>
            </a:r>
            <a:endParaRPr lang="cs-CZ" sz="2400" b="1" dirty="0"/>
          </a:p>
        </p:txBody>
      </p:sp>
      <p:sp>
        <p:nvSpPr>
          <p:cNvPr id="101" name="Zahnutá šipka nahoru 100"/>
          <p:cNvSpPr/>
          <p:nvPr/>
        </p:nvSpPr>
        <p:spPr bwMode="auto">
          <a:xfrm>
            <a:off x="1728000" y="5832000"/>
            <a:ext cx="684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TextovéPole 101"/>
          <p:cNvSpPr txBox="1"/>
          <p:nvPr/>
        </p:nvSpPr>
        <p:spPr>
          <a:xfrm>
            <a:off x="162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187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223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1440000" y="539981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872000" y="323999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2052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052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2232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05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57925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00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20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100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7" dur="1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27" grpId="0"/>
      <p:bldP spid="28" grpId="0"/>
      <p:bldP spid="29" grpId="0"/>
      <p:bldP spid="5172" grpId="0" animBg="1"/>
      <p:bldP spid="5172" grpId="1" animBg="1"/>
      <p:bldP spid="85" grpId="0"/>
      <p:bldP spid="85" grpId="1"/>
      <p:bldP spid="85" grpId="2"/>
      <p:bldP spid="86" grpId="0"/>
      <p:bldP spid="87" grpId="0"/>
      <p:bldP spid="87" grpId="1"/>
      <p:bldP spid="87" grpId="2"/>
      <p:bldP spid="88" grpId="0"/>
      <p:bldP spid="89" grpId="0"/>
      <p:bldP spid="90" grpId="0"/>
      <p:bldP spid="91" grpId="0"/>
      <p:bldP spid="92" grpId="0" animBg="1"/>
      <p:bldP spid="92" grpId="1" animBg="1"/>
      <p:bldP spid="93" grpId="0"/>
      <p:bldP spid="93" grpId="1"/>
      <p:bldP spid="94" grpId="0"/>
      <p:bldP spid="95" grpId="0"/>
      <p:bldP spid="95" grpId="1"/>
      <p:bldP spid="95" grpId="2"/>
      <p:bldP spid="96" grpId="0"/>
      <p:bldP spid="96" grpId="1"/>
      <p:bldP spid="97" grpId="0"/>
      <p:bldP spid="98" grpId="0"/>
      <p:bldP spid="99" grpId="0"/>
      <p:bldP spid="100" grpId="0"/>
      <p:bldP spid="101" grpId="0" animBg="1"/>
      <p:bldP spid="101" grpId="1" animBg="1"/>
      <p:bldP spid="102" grpId="0"/>
      <p:bldP spid="102" grpId="1"/>
      <p:bldP spid="102" grpId="2"/>
      <p:bldP spid="103" grpId="0"/>
      <p:bldP spid="104" grpId="0"/>
      <p:bldP spid="104" grpId="1"/>
      <p:bldP spid="104" grpId="2"/>
      <p:bldP spid="105" grpId="0"/>
      <p:bldP spid="30" grpId="0"/>
      <p:bldP spid="30" grpId="2"/>
      <p:bldP spid="31" grpId="0"/>
      <p:bldP spid="31" grpId="1"/>
      <p:bldP spid="32" grpId="0"/>
      <p:bldP spid="32" grpId="2"/>
      <p:bldP spid="33" grpId="0"/>
      <p:bldP spid="33" grpId="1"/>
      <p:bldP spid="34" grpId="0"/>
      <p:bldP spid="3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Při dělení deseti posuneme desetinnou čárku </a:t>
            </a:r>
            <a:br>
              <a:rPr lang="cs-CZ" sz="2800" b="1" dirty="0" smtClean="0"/>
            </a:br>
            <a:r>
              <a:rPr lang="cs-CZ" sz="2800" b="1" dirty="0" smtClean="0">
                <a:solidFill>
                  <a:srgbClr val="FF0000"/>
                </a:solidFill>
              </a:rPr>
              <a:t>o jedno místo doleva</a:t>
            </a:r>
            <a:r>
              <a:rPr lang="cs-CZ" sz="2800" b="1" dirty="0" smtClean="0"/>
              <a:t>.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144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944000" y="3240000"/>
            <a:ext cx="82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520000" y="3240000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2736000" y="324000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0,48</a:t>
            </a:r>
            <a:endParaRPr lang="cs-CZ" sz="2400" b="1" dirty="0"/>
          </a:p>
        </p:txBody>
      </p:sp>
      <p:sp>
        <p:nvSpPr>
          <p:cNvPr id="5172" name="Zahnutá šipka nahoru 5171"/>
          <p:cNvSpPr/>
          <p:nvPr/>
        </p:nvSpPr>
        <p:spPr bwMode="auto">
          <a:xfrm>
            <a:off x="1476000" y="3701243"/>
            <a:ext cx="324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162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1692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35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1439304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1979712" y="4319698"/>
            <a:ext cx="796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10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2592000" y="4319698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91" name="TextovéPole 90"/>
          <p:cNvSpPr txBox="1"/>
          <p:nvPr/>
        </p:nvSpPr>
        <p:spPr>
          <a:xfrm>
            <a:off x="2844000" y="4319698"/>
            <a:ext cx="756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4,8</a:t>
            </a:r>
            <a:endParaRPr lang="cs-CZ" sz="2400" b="1" dirty="0"/>
          </a:p>
        </p:txBody>
      </p:sp>
      <p:sp>
        <p:nvSpPr>
          <p:cNvPr id="92" name="Zahnutá šipka nahoru 91"/>
          <p:cNvSpPr/>
          <p:nvPr/>
        </p:nvSpPr>
        <p:spPr bwMode="auto">
          <a:xfrm>
            <a:off x="1698796" y="4781361"/>
            <a:ext cx="324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872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692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1619672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144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2142000" y="5399819"/>
            <a:ext cx="827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:</a:t>
            </a:r>
            <a:r>
              <a:rPr lang="cs-CZ" sz="2400" b="1" dirty="0" smtClean="0"/>
              <a:t> 10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2736000" y="5399819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100" name="TextovéPole 99"/>
          <p:cNvSpPr txBox="1"/>
          <p:nvPr/>
        </p:nvSpPr>
        <p:spPr>
          <a:xfrm>
            <a:off x="2952000" y="5400000"/>
            <a:ext cx="1116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</a:t>
            </a:r>
            <a:endParaRPr lang="cs-CZ" sz="2400" b="1" dirty="0"/>
          </a:p>
        </p:txBody>
      </p:sp>
      <p:sp>
        <p:nvSpPr>
          <p:cNvPr id="101" name="Zahnutá šipka nahoru 100"/>
          <p:cNvSpPr/>
          <p:nvPr/>
        </p:nvSpPr>
        <p:spPr bwMode="auto">
          <a:xfrm>
            <a:off x="1871352" y="5832000"/>
            <a:ext cx="353204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TextovéPole 102"/>
          <p:cNvSpPr txBox="1"/>
          <p:nvPr/>
        </p:nvSpPr>
        <p:spPr>
          <a:xfrm>
            <a:off x="162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205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18717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188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80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4156717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00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20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100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2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4" dur="1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20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7" dur="100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8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27" grpId="0"/>
      <p:bldP spid="28" grpId="0"/>
      <p:bldP spid="29" grpId="0"/>
      <p:bldP spid="5172" grpId="0" animBg="1"/>
      <p:bldP spid="5172" grpId="1" animBg="1"/>
      <p:bldP spid="85" grpId="0"/>
      <p:bldP spid="85" grpId="1"/>
      <p:bldP spid="85" grpId="2"/>
      <p:bldP spid="86" grpId="0"/>
      <p:bldP spid="87" grpId="0"/>
      <p:bldP spid="87" grpId="1"/>
      <p:bldP spid="87" grpId="2"/>
      <p:bldP spid="88" grpId="0"/>
      <p:bldP spid="89" grpId="0"/>
      <p:bldP spid="90" grpId="0"/>
      <p:bldP spid="91" grpId="0"/>
      <p:bldP spid="92" grpId="0" animBg="1"/>
      <p:bldP spid="92" grpId="1" animBg="1"/>
      <p:bldP spid="93" grpId="0"/>
      <p:bldP spid="93" grpId="1"/>
      <p:bldP spid="94" grpId="0"/>
      <p:bldP spid="95" grpId="0"/>
      <p:bldP spid="95" grpId="1"/>
      <p:bldP spid="95" grpId="2"/>
      <p:bldP spid="97" grpId="0"/>
      <p:bldP spid="98" grpId="0"/>
      <p:bldP spid="99" grpId="0"/>
      <p:bldP spid="100" grpId="0"/>
      <p:bldP spid="101" grpId="0" animBg="1"/>
      <p:bldP spid="101" grpId="1" animBg="1"/>
      <p:bldP spid="103" grpId="0"/>
      <p:bldP spid="104" grpId="0"/>
      <p:bldP spid="104" grpId="1"/>
      <p:bldP spid="104" grpId="2"/>
      <p:bldP spid="105" grpId="0"/>
      <p:bldP spid="30" grpId="0"/>
      <p:bldP spid="30" grpId="1"/>
      <p:bldP spid="31" grpId="0"/>
      <p:bldP spid="31" grpId="1"/>
      <p:bldP spid="31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stem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Při dělení stem posuneme desetinnou čárku </a:t>
            </a:r>
            <a:br>
              <a:rPr lang="cs-CZ" sz="2800" b="1" dirty="0" smtClean="0"/>
            </a:br>
            <a:r>
              <a:rPr lang="cs-CZ" sz="2800" b="1" dirty="0" smtClean="0">
                <a:solidFill>
                  <a:srgbClr val="FF0000"/>
                </a:solidFill>
              </a:rPr>
              <a:t>o dvě místa doleva</a:t>
            </a:r>
            <a:r>
              <a:rPr lang="cs-CZ" sz="2800" b="1" dirty="0" smtClean="0"/>
              <a:t>.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144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908000" y="3240000"/>
            <a:ext cx="97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100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700000" y="3240000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2952000" y="3240000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0,048</a:t>
            </a:r>
            <a:endParaRPr lang="cs-CZ" sz="2400" b="1" dirty="0"/>
          </a:p>
        </p:txBody>
      </p:sp>
      <p:sp>
        <p:nvSpPr>
          <p:cNvPr id="5172" name="Zahnutá šipka nahoru 5171"/>
          <p:cNvSpPr/>
          <p:nvPr/>
        </p:nvSpPr>
        <p:spPr bwMode="auto">
          <a:xfrm>
            <a:off x="1296000" y="3701665"/>
            <a:ext cx="46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162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1692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188000" y="3212976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1692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2160000" y="4319698"/>
            <a:ext cx="105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:</a:t>
            </a:r>
            <a:r>
              <a:rPr lang="cs-CZ" sz="2400" b="1" dirty="0" smtClean="0"/>
              <a:t> 100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2916000" y="4319698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91" name="TextovéPole 90"/>
          <p:cNvSpPr txBox="1"/>
          <p:nvPr/>
        </p:nvSpPr>
        <p:spPr>
          <a:xfrm>
            <a:off x="3132000" y="4319698"/>
            <a:ext cx="972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0,48</a:t>
            </a:r>
            <a:endParaRPr lang="cs-CZ" sz="2400" b="1" dirty="0"/>
          </a:p>
        </p:txBody>
      </p:sp>
      <p:sp>
        <p:nvSpPr>
          <p:cNvPr id="92" name="Zahnutá šipka nahoru 91"/>
          <p:cNvSpPr/>
          <p:nvPr/>
        </p:nvSpPr>
        <p:spPr bwMode="auto">
          <a:xfrm>
            <a:off x="1728000" y="4781362"/>
            <a:ext cx="46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2051024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872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162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144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2160000" y="5399819"/>
            <a:ext cx="98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100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2916000" y="5399819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100" name="TextovéPole 99"/>
          <p:cNvSpPr txBox="1"/>
          <p:nvPr/>
        </p:nvSpPr>
        <p:spPr>
          <a:xfrm>
            <a:off x="3168000" y="5400000"/>
            <a:ext cx="756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4,8</a:t>
            </a:r>
            <a:endParaRPr lang="cs-CZ" sz="2400" b="1" dirty="0"/>
          </a:p>
        </p:txBody>
      </p:sp>
      <p:sp>
        <p:nvSpPr>
          <p:cNvPr id="101" name="Zahnutá šipka nahoru 100"/>
          <p:cNvSpPr/>
          <p:nvPr/>
        </p:nvSpPr>
        <p:spPr bwMode="auto">
          <a:xfrm>
            <a:off x="1728000" y="5835679"/>
            <a:ext cx="46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TextovéPole 102"/>
          <p:cNvSpPr txBox="1"/>
          <p:nvPr/>
        </p:nvSpPr>
        <p:spPr>
          <a:xfrm>
            <a:off x="169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205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1872000" y="539981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260000" y="323999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440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008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162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4199936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00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20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100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2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0" dur="1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1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0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3" dur="100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4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27" grpId="0"/>
      <p:bldP spid="28" grpId="0"/>
      <p:bldP spid="29" grpId="0"/>
      <p:bldP spid="5172" grpId="0" animBg="1"/>
      <p:bldP spid="5172" grpId="1" animBg="1"/>
      <p:bldP spid="85" grpId="0"/>
      <p:bldP spid="85" grpId="1"/>
      <p:bldP spid="85" grpId="2"/>
      <p:bldP spid="86" grpId="0"/>
      <p:bldP spid="87" grpId="0"/>
      <p:bldP spid="87" grpId="1"/>
      <p:bldP spid="87" grpId="2"/>
      <p:bldP spid="88" grpId="0"/>
      <p:bldP spid="89" grpId="0"/>
      <p:bldP spid="90" grpId="0"/>
      <p:bldP spid="91" grpId="0"/>
      <p:bldP spid="92" grpId="0" animBg="1"/>
      <p:bldP spid="92" grpId="1" animBg="1"/>
      <p:bldP spid="93" grpId="0"/>
      <p:bldP spid="93" grpId="1"/>
      <p:bldP spid="94" grpId="0"/>
      <p:bldP spid="95" grpId="0"/>
      <p:bldP spid="95" grpId="1"/>
      <p:bldP spid="95" grpId="2"/>
      <p:bldP spid="97" grpId="0"/>
      <p:bldP spid="98" grpId="0"/>
      <p:bldP spid="99" grpId="0"/>
      <p:bldP spid="100" grpId="0"/>
      <p:bldP spid="101" grpId="0" animBg="1"/>
      <p:bldP spid="101" grpId="1" animBg="1"/>
      <p:bldP spid="103" grpId="0"/>
      <p:bldP spid="104" grpId="0"/>
      <p:bldP spid="104" grpId="1"/>
      <p:bldP spid="104" grpId="2"/>
      <p:bldP spid="105" grpId="0"/>
      <p:bldP spid="30" grpId="0"/>
      <p:bldP spid="30" grpId="2"/>
      <p:bldP spid="31" grpId="0"/>
      <p:bldP spid="31" grpId="1"/>
      <p:bldP spid="32" grpId="0"/>
      <p:bldP spid="32" grpId="1"/>
      <p:bldP spid="33" grpId="0"/>
      <p:bldP spid="33" grpId="1"/>
      <p:bldP spid="33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tisícem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Při dělení tisícem posuneme desetinnou čárku </a:t>
            </a:r>
            <a:br>
              <a:rPr lang="cs-CZ" sz="2800" b="1" dirty="0" smtClean="0"/>
            </a:br>
            <a:r>
              <a:rPr lang="cs-CZ" sz="2800" b="1" dirty="0" smtClean="0">
                <a:solidFill>
                  <a:srgbClr val="FF0000"/>
                </a:solidFill>
              </a:rPr>
              <a:t>o tři místa doleva</a:t>
            </a:r>
            <a:r>
              <a:rPr lang="cs-CZ" sz="2800" b="1" dirty="0" smtClean="0"/>
              <a:t>.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144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908000" y="3240000"/>
            <a:ext cx="126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1 000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952000" y="3240000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3204000" y="324000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0,004 8</a:t>
            </a:r>
            <a:endParaRPr lang="cs-CZ" sz="2400" b="1" dirty="0"/>
          </a:p>
        </p:txBody>
      </p:sp>
      <p:sp>
        <p:nvSpPr>
          <p:cNvPr id="5172" name="Zahnutá šipka nahoru 5171"/>
          <p:cNvSpPr/>
          <p:nvPr/>
        </p:nvSpPr>
        <p:spPr bwMode="auto">
          <a:xfrm>
            <a:off x="1133218" y="3701664"/>
            <a:ext cx="612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162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1692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008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144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1872000" y="4319698"/>
            <a:ext cx="1170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1 000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2916000" y="4319698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91" name="TextovéPole 90"/>
          <p:cNvSpPr txBox="1"/>
          <p:nvPr/>
        </p:nvSpPr>
        <p:spPr>
          <a:xfrm>
            <a:off x="3168000" y="4319698"/>
            <a:ext cx="1116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0,048</a:t>
            </a:r>
            <a:endParaRPr lang="cs-CZ" sz="2400" b="1" dirty="0"/>
          </a:p>
        </p:txBody>
      </p:sp>
      <p:sp>
        <p:nvSpPr>
          <p:cNvPr id="92" name="Zahnutá šipka nahoru 91"/>
          <p:cNvSpPr/>
          <p:nvPr/>
        </p:nvSpPr>
        <p:spPr bwMode="auto">
          <a:xfrm>
            <a:off x="1294872" y="4781362"/>
            <a:ext cx="64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80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62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118686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1260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144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2124000" y="5399819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1 000 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3168000" y="5399819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100" name="TextovéPole 99"/>
          <p:cNvSpPr txBox="1"/>
          <p:nvPr/>
        </p:nvSpPr>
        <p:spPr>
          <a:xfrm>
            <a:off x="3420000" y="5400000"/>
            <a:ext cx="1044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0,48</a:t>
            </a:r>
            <a:endParaRPr lang="cs-CZ" sz="2400" b="1" dirty="0"/>
          </a:p>
        </p:txBody>
      </p:sp>
      <p:sp>
        <p:nvSpPr>
          <p:cNvPr id="101" name="Zahnutá šipka nahoru 100"/>
          <p:cNvSpPr/>
          <p:nvPr/>
        </p:nvSpPr>
        <p:spPr bwMode="auto">
          <a:xfrm>
            <a:off x="1440000" y="5861665"/>
            <a:ext cx="720000" cy="231630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TextovéPole 101"/>
          <p:cNvSpPr txBox="1"/>
          <p:nvPr/>
        </p:nvSpPr>
        <p:spPr>
          <a:xfrm>
            <a:off x="2015372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162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135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1800000" y="539981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260000" y="323999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026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08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188000" y="540480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864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7818357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00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20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1" dur="100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2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9" dur="1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27" grpId="0"/>
      <p:bldP spid="28" grpId="0"/>
      <p:bldP spid="29" grpId="0"/>
      <p:bldP spid="5172" grpId="0" animBg="1"/>
      <p:bldP spid="5172" grpId="1" animBg="1"/>
      <p:bldP spid="85" grpId="0"/>
      <p:bldP spid="85" grpId="1"/>
      <p:bldP spid="85" grpId="2"/>
      <p:bldP spid="86" grpId="0"/>
      <p:bldP spid="87" grpId="0"/>
      <p:bldP spid="87" grpId="1"/>
      <p:bldP spid="87" grpId="2"/>
      <p:bldP spid="88" grpId="0"/>
      <p:bldP spid="89" grpId="0"/>
      <p:bldP spid="90" grpId="0"/>
      <p:bldP spid="91" grpId="0"/>
      <p:bldP spid="92" grpId="0" animBg="1"/>
      <p:bldP spid="92" grpId="1" animBg="1"/>
      <p:bldP spid="93" grpId="0"/>
      <p:bldP spid="93" grpId="1"/>
      <p:bldP spid="94" grpId="0"/>
      <p:bldP spid="95" grpId="0"/>
      <p:bldP spid="95" grpId="1"/>
      <p:bldP spid="95" grpId="2"/>
      <p:bldP spid="96" grpId="0"/>
      <p:bldP spid="96" grpId="1"/>
      <p:bldP spid="97" grpId="0"/>
      <p:bldP spid="98" grpId="0"/>
      <p:bldP spid="99" grpId="0"/>
      <p:bldP spid="100" grpId="0"/>
      <p:bldP spid="101" grpId="0" animBg="1"/>
      <p:bldP spid="101" grpId="1" animBg="1"/>
      <p:bldP spid="102" grpId="0"/>
      <p:bldP spid="102" grpId="1"/>
      <p:bldP spid="103" grpId="0"/>
      <p:bldP spid="104" grpId="0"/>
      <p:bldP spid="104" grpId="1"/>
      <p:bldP spid="104" grpId="2"/>
      <p:bldP spid="105" grpId="0"/>
      <p:bldP spid="30" grpId="0"/>
      <p:bldP spid="30" grpId="2"/>
      <p:bldP spid="31" grpId="0"/>
      <p:bldP spid="31" grpId="1"/>
      <p:bldP spid="32" grpId="0"/>
      <p:bldP spid="32" grpId="2"/>
      <p:bldP spid="34" grpId="0"/>
      <p:bldP spid="34" grpId="1"/>
      <p:bldP spid="35" grpId="0"/>
      <p:bldP spid="35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Násobení a dělení</a:t>
            </a:r>
            <a:br>
              <a:rPr lang="cs-CZ" dirty="0"/>
            </a:br>
            <a:r>
              <a:rPr lang="cs-CZ" sz="3200" dirty="0"/>
              <a:t>10, 100, 1000,…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Vypočtěte: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360000" y="27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2,7 · 100 =</a:t>
            </a:r>
            <a:endParaRPr lang="cs-CZ" sz="20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60000" y="306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0,26 </a:t>
            </a:r>
            <a:r>
              <a:rPr lang="cs-CZ" sz="2000" b="1" dirty="0"/>
              <a:t>· </a:t>
            </a:r>
            <a:r>
              <a:rPr lang="cs-CZ" sz="2000" b="1" dirty="0" smtClean="0"/>
              <a:t>10 </a:t>
            </a:r>
            <a:r>
              <a:rPr lang="cs-CZ" sz="2000" b="1" dirty="0"/>
              <a:t>=</a:t>
            </a:r>
            <a:endParaRPr lang="cs-CZ" sz="20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60000" y="342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58 : </a:t>
            </a:r>
            <a:r>
              <a:rPr lang="cs-CZ" sz="2000" b="1" dirty="0"/>
              <a:t>100 =</a:t>
            </a:r>
            <a:endParaRPr lang="cs-CZ" sz="20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60000" y="378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5,76 : 10 </a:t>
            </a:r>
            <a:r>
              <a:rPr lang="cs-CZ" sz="2000" b="1" dirty="0"/>
              <a:t>=</a:t>
            </a:r>
            <a:endParaRPr lang="cs-CZ" sz="20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360000" y="4140000"/>
            <a:ext cx="1619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0,06 </a:t>
            </a:r>
            <a:r>
              <a:rPr lang="cs-CZ" sz="2000" b="1" dirty="0"/>
              <a:t>· 100 =</a:t>
            </a:r>
            <a:endParaRPr lang="cs-CZ" sz="20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60000" y="45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0,25 : 10 </a:t>
            </a:r>
            <a:r>
              <a:rPr lang="cs-CZ" sz="2000" b="1" dirty="0"/>
              <a:t>=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60000" y="4860000"/>
            <a:ext cx="1547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762 : 100 </a:t>
            </a:r>
            <a:r>
              <a:rPr lang="cs-CZ" sz="2000" b="1" dirty="0"/>
              <a:t>=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60000" y="5220000"/>
            <a:ext cx="1763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6,5 : 1 000 </a:t>
            </a:r>
            <a:r>
              <a:rPr lang="cs-CZ" sz="2000" b="1" dirty="0"/>
              <a:t>=</a:t>
            </a:r>
            <a:endParaRPr lang="cs-CZ" sz="20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60000" y="5580000"/>
            <a:ext cx="1907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54,3 </a:t>
            </a:r>
            <a:r>
              <a:rPr lang="cs-CZ" sz="2000" b="1" dirty="0"/>
              <a:t>· </a:t>
            </a:r>
            <a:r>
              <a:rPr lang="cs-CZ" sz="2000" b="1" dirty="0" smtClean="0"/>
              <a:t>1 000 </a:t>
            </a:r>
            <a:r>
              <a:rPr lang="cs-CZ" sz="2000" b="1" dirty="0"/>
              <a:t>=</a:t>
            </a:r>
            <a:endParaRPr lang="cs-CZ" sz="20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60000" y="5940000"/>
            <a:ext cx="1763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79 : 1 000 </a:t>
            </a:r>
            <a:r>
              <a:rPr lang="cs-CZ" sz="2000" b="1" dirty="0"/>
              <a:t>=</a:t>
            </a:r>
            <a:endParaRPr lang="cs-CZ" sz="20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60000" y="63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0,63 </a:t>
            </a:r>
            <a:r>
              <a:rPr lang="cs-CZ" sz="2000" b="1" dirty="0"/>
              <a:t>· </a:t>
            </a:r>
            <a:r>
              <a:rPr lang="cs-CZ" sz="2000" b="1" dirty="0" smtClean="0"/>
              <a:t>10 </a:t>
            </a:r>
            <a:r>
              <a:rPr lang="cs-CZ" sz="2000" b="1" dirty="0"/>
              <a:t>=</a:t>
            </a:r>
            <a:endParaRPr lang="cs-CZ" sz="20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860032" y="27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888 : 10 </a:t>
            </a:r>
            <a:r>
              <a:rPr lang="cs-CZ" sz="2000" b="1" dirty="0"/>
              <a:t>=</a:t>
            </a:r>
            <a:endParaRPr lang="cs-CZ" sz="20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4860000" y="306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7,3 : </a:t>
            </a:r>
            <a:r>
              <a:rPr lang="cs-CZ" sz="2000" b="1" dirty="0"/>
              <a:t>100 =</a:t>
            </a:r>
            <a:endParaRPr lang="cs-CZ" sz="20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4860000" y="3420000"/>
            <a:ext cx="1728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0,045 </a:t>
            </a:r>
            <a:r>
              <a:rPr lang="cs-CZ" sz="2000" b="1" dirty="0"/>
              <a:t>· 100 =</a:t>
            </a:r>
            <a:endParaRPr lang="cs-CZ" sz="20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4860032" y="3780000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5,15 </a:t>
            </a:r>
            <a:r>
              <a:rPr lang="cs-CZ" sz="2000" b="1" dirty="0"/>
              <a:t>· </a:t>
            </a:r>
            <a:r>
              <a:rPr lang="cs-CZ" sz="2000" b="1" dirty="0" smtClean="0"/>
              <a:t>1 000 </a:t>
            </a:r>
            <a:r>
              <a:rPr lang="cs-CZ" sz="2000" b="1" dirty="0"/>
              <a:t>=</a:t>
            </a:r>
            <a:endParaRPr lang="cs-CZ" sz="20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4860032" y="414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0,8 : 10 </a:t>
            </a:r>
            <a:r>
              <a:rPr lang="cs-CZ" sz="2000" b="1" dirty="0"/>
              <a:t>=</a:t>
            </a:r>
            <a:endParaRPr lang="cs-CZ" sz="20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4860000" y="4500000"/>
            <a:ext cx="1872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4 205 : </a:t>
            </a:r>
            <a:r>
              <a:rPr lang="cs-CZ" sz="2000" b="1" dirty="0"/>
              <a:t>100 =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4860000" y="4860000"/>
            <a:ext cx="1728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25 </a:t>
            </a:r>
            <a:r>
              <a:rPr lang="cs-CZ" sz="2000" b="1" dirty="0"/>
              <a:t>· </a:t>
            </a:r>
            <a:r>
              <a:rPr lang="cs-CZ" sz="2000" b="1" dirty="0" smtClean="0"/>
              <a:t>1 000 </a:t>
            </a:r>
            <a:r>
              <a:rPr lang="cs-CZ" sz="2000" b="1" dirty="0"/>
              <a:t>=</a:t>
            </a:r>
            <a:endParaRPr lang="cs-CZ" sz="20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4860000" y="5256000"/>
            <a:ext cx="1728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727 : </a:t>
            </a:r>
            <a:r>
              <a:rPr lang="cs-CZ" sz="2000" b="1" dirty="0"/>
              <a:t>100 =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4860032" y="5580000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0,052 </a:t>
            </a:r>
            <a:r>
              <a:rPr lang="cs-CZ" sz="2000" b="1" dirty="0"/>
              <a:t>· </a:t>
            </a:r>
            <a:r>
              <a:rPr lang="cs-CZ" sz="2000" b="1" dirty="0" smtClean="0"/>
              <a:t>10 </a:t>
            </a:r>
            <a:r>
              <a:rPr lang="cs-CZ" sz="2000" b="1" dirty="0"/>
              <a:t>=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4860000" y="5940000"/>
            <a:ext cx="2016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423 </a:t>
            </a:r>
            <a:r>
              <a:rPr lang="cs-CZ" sz="2000" b="1" dirty="0"/>
              <a:t>· </a:t>
            </a:r>
            <a:r>
              <a:rPr lang="cs-CZ" sz="2000" b="1" dirty="0" smtClean="0"/>
              <a:t>100 </a:t>
            </a:r>
            <a:r>
              <a:rPr lang="cs-CZ" sz="2000" b="1" dirty="0"/>
              <a:t>=</a:t>
            </a:r>
            <a:endParaRPr lang="cs-CZ" sz="2000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4860000" y="6300000"/>
            <a:ext cx="2160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33 560 : 1 000 </a:t>
            </a:r>
            <a:r>
              <a:rPr lang="cs-CZ" sz="2000" b="1" dirty="0"/>
              <a:t>=</a:t>
            </a:r>
            <a:endParaRPr lang="cs-CZ" sz="20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1691680" y="27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270</a:t>
            </a:r>
            <a:endParaRPr lang="cs-CZ" sz="2000" b="1" u="dbl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656292" y="306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2,6</a:t>
            </a:r>
            <a:endParaRPr lang="cs-CZ" sz="2000" b="1" u="dbl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342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0,58</a:t>
            </a:r>
            <a:endParaRPr lang="cs-CZ" sz="2000" b="1" u="dbl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656000" y="378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0,576</a:t>
            </a:r>
            <a:endParaRPr lang="cs-CZ" sz="2000" b="1" u="dbl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1800160" y="414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6</a:t>
            </a:r>
            <a:endParaRPr lang="cs-CZ" sz="2000" b="1" u="dbl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1686127" y="45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0,025</a:t>
            </a:r>
            <a:endParaRPr lang="cs-CZ" sz="2000" b="1" u="dbl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1730696" y="486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7,62</a:t>
            </a:r>
            <a:endParaRPr lang="cs-CZ" sz="2000" b="1" u="dbl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1907704" y="522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0,006 5</a:t>
            </a:r>
            <a:endParaRPr lang="cs-CZ" sz="2000" b="1" u="dbl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2020725" y="558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54 300</a:t>
            </a:r>
            <a:endParaRPr lang="cs-CZ" sz="2000" b="1" u="dbl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1835696" y="594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0,079</a:t>
            </a:r>
            <a:endParaRPr lang="cs-CZ" sz="2000" b="1" u="dbl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1691680" y="63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6,3</a:t>
            </a:r>
            <a:endParaRPr lang="cs-CZ" sz="2000" b="1" u="dbl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084000" y="27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88,8</a:t>
            </a:r>
            <a:endParaRPr lang="cs-CZ" sz="2000" b="1" u="dbl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6156176" y="306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0,073</a:t>
            </a:r>
            <a:endParaRPr lang="cs-CZ" sz="2000" b="1" u="dbl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6442365" y="342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4,5</a:t>
            </a:r>
            <a:endParaRPr lang="cs-CZ" sz="2000" b="1" u="dbl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6479935" y="378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5 150</a:t>
            </a:r>
            <a:endParaRPr lang="cs-CZ" sz="2000" b="1" u="dbl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6012000" y="414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0,08</a:t>
            </a:r>
            <a:endParaRPr lang="cs-CZ" sz="2000" b="1" u="dbl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6444208" y="45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42,05</a:t>
            </a:r>
            <a:endParaRPr lang="cs-CZ" sz="2000" b="1" u="dbl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6270548" y="486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25 000</a:t>
            </a:r>
            <a:endParaRPr lang="cs-CZ" sz="2000" b="1" u="dbl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6228184" y="522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7,27</a:t>
            </a:r>
            <a:endParaRPr lang="cs-CZ" sz="2000" b="1" u="dbl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6300192" y="558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0,52</a:t>
            </a:r>
            <a:endParaRPr lang="cs-CZ" sz="2000" b="1" u="dbl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6270548" y="594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42 300</a:t>
            </a:r>
            <a:endParaRPr lang="cs-CZ" sz="2000" b="1" u="dbl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6804080" y="63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33,56</a:t>
            </a:r>
            <a:endParaRPr lang="cs-CZ" sz="2000" b="1" u="dbl" dirty="0"/>
          </a:p>
        </p:txBody>
      </p:sp>
    </p:spTree>
    <p:extLst>
      <p:ext uri="{BB962C8B-B14F-4D97-AF65-F5344CB8AC3E}">
        <p14:creationId xmlns:p14="http://schemas.microsoft.com/office/powerpoint/2010/main" val="5045500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3" grpId="0"/>
      <p:bldP spid="54" grpId="0"/>
      <p:bldP spid="55" grpId="0"/>
      <p:bldP spid="56" grpId="0"/>
      <p:bldP spid="57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1737</TotalTime>
  <Words>376</Words>
  <Application>Microsoft Office PowerPoint</Application>
  <PresentationFormat>Předvádění na obrazovce (4:3)</PresentationFormat>
  <Paragraphs>216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 školení zaměstnanců</vt:lpstr>
      <vt:lpstr>Násobení a dělení 10, 100, 1000,…</vt:lpstr>
      <vt:lpstr>Násobení deseti</vt:lpstr>
      <vt:lpstr>Násobení stem</vt:lpstr>
      <vt:lpstr>Násobení tisícem</vt:lpstr>
      <vt:lpstr>Dělení deseti</vt:lpstr>
      <vt:lpstr>Dělení stem</vt:lpstr>
      <vt:lpstr>Dělení tisícem</vt:lpstr>
      <vt:lpstr>Násobení a dělení 10, 100, 1000,…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270</cp:revision>
  <dcterms:created xsi:type="dcterms:W3CDTF">2012-01-02T08:14:14Z</dcterms:created>
  <dcterms:modified xsi:type="dcterms:W3CDTF">2012-11-01T17:25:49Z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