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61" r:id="rId4"/>
    <p:sldId id="271" r:id="rId5"/>
    <p:sldId id="272" r:id="rId6"/>
    <p:sldId id="264" r:id="rId7"/>
    <p:sldId id="274" r:id="rId8"/>
    <p:sldId id="275" r:id="rId9"/>
    <p:sldId id="265" r:id="rId10"/>
    <p:sldId id="276" r:id="rId11"/>
    <p:sldId id="268" r:id="rId12"/>
    <p:sldId id="277" r:id="rId13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FDAF"/>
    <a:srgbClr val="00CCFF"/>
    <a:srgbClr val="FFCC00"/>
    <a:srgbClr val="FAFC9E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>
        <p:scale>
          <a:sx n="117" d="100"/>
          <a:sy n="117" d="100"/>
        </p:scale>
        <p:origin x="-882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43536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/>
              <a:t>Povrch kvádru a krychle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</a:t>
            </a:r>
            <a:r>
              <a:rPr lang="cs-CZ" dirty="0" smtClean="0"/>
              <a:t>5. </a:t>
            </a:r>
            <a:r>
              <a:rPr lang="cs-CZ" dirty="0" smtClean="0"/>
              <a:t>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Povrch kvádru</a:t>
            </a:r>
            <a:br>
              <a:rPr lang="cs-CZ" dirty="0" smtClean="0"/>
            </a:b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720000" y="2060848"/>
            <a:ext cx="77404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Vypočtěte povrch kvádru s rozměry:</a:t>
            </a:r>
            <a:endParaRPr lang="cs-CZ" sz="20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1008034" y="2448000"/>
            <a:ext cx="2303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a) </a:t>
            </a:r>
            <a:r>
              <a:rPr lang="cs-CZ" sz="2000" b="1" dirty="0" smtClean="0"/>
              <a:t>3 </a:t>
            </a:r>
            <a:r>
              <a:rPr lang="cs-CZ" sz="2000" b="1" dirty="0" smtClean="0"/>
              <a:t>m; </a:t>
            </a:r>
            <a:r>
              <a:rPr lang="cs-CZ" sz="2000" b="1" dirty="0" smtClean="0"/>
              <a:t>4 </a:t>
            </a:r>
            <a:r>
              <a:rPr lang="cs-CZ" sz="2000" b="1" dirty="0" smtClean="0"/>
              <a:t>m; </a:t>
            </a:r>
            <a:r>
              <a:rPr lang="cs-CZ" sz="2000" b="1" dirty="0" smtClean="0"/>
              <a:t>5 </a:t>
            </a:r>
            <a:r>
              <a:rPr lang="cs-CZ" sz="2000" b="1" dirty="0" smtClean="0"/>
              <a:t>m</a:t>
            </a:r>
            <a:endParaRPr lang="cs-CZ" sz="2000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1188034" y="4032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… 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cxnSp>
        <p:nvCxnSpPr>
          <p:cNvPr id="3" name="Přímá spojnice 2"/>
          <p:cNvCxnSpPr/>
          <p:nvPr/>
        </p:nvCxnSpPr>
        <p:spPr bwMode="auto">
          <a:xfrm>
            <a:off x="1188034" y="4464000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1188034" y="4536000"/>
            <a:ext cx="26278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2·(</a:t>
            </a:r>
            <a:r>
              <a:rPr lang="cs-CZ" sz="2000" b="1" dirty="0" err="1" smtClean="0"/>
              <a:t>a·b+a·c+b·c</a:t>
            </a:r>
            <a:r>
              <a:rPr lang="cs-CZ" sz="2000" b="1" dirty="0" smtClean="0"/>
              <a:t>)</a:t>
            </a:r>
            <a:endParaRPr lang="cs-CZ" sz="2000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1188033" y="4932000"/>
            <a:ext cx="28799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b="1" dirty="0"/>
              <a:t>2</a:t>
            </a:r>
            <a:r>
              <a:rPr lang="cs-CZ" b="1" dirty="0" smtClean="0"/>
              <a:t>·(3·4 + 3·5 + 4·5)</a:t>
            </a:r>
            <a:endParaRPr lang="cs-CZ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1188034" y="5724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 smtClean="0"/>
              <a:t>94</a:t>
            </a:r>
            <a:endParaRPr lang="cs-CZ" sz="2000" b="1" dirty="0"/>
          </a:p>
        </p:txBody>
      </p:sp>
      <p:cxnSp>
        <p:nvCxnSpPr>
          <p:cNvPr id="56" name="Přímá spojnice 55"/>
          <p:cNvCxnSpPr/>
          <p:nvPr/>
        </p:nvCxnSpPr>
        <p:spPr bwMode="auto">
          <a:xfrm>
            <a:off x="1188033" y="6084000"/>
            <a:ext cx="241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TextovéPole 56"/>
          <p:cNvSpPr txBox="1"/>
          <p:nvPr/>
        </p:nvSpPr>
        <p:spPr>
          <a:xfrm>
            <a:off x="1188033" y="612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 smtClean="0"/>
              <a:t>94 </a:t>
            </a:r>
            <a:r>
              <a:rPr lang="cs-CZ" sz="2000" b="1" dirty="0" smtClean="0"/>
              <a:t>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cxnSp>
        <p:nvCxnSpPr>
          <p:cNvPr id="58" name="Přímá spojnice 57"/>
          <p:cNvCxnSpPr/>
          <p:nvPr/>
        </p:nvCxnSpPr>
        <p:spPr bwMode="auto">
          <a:xfrm>
            <a:off x="1188033" y="6516000"/>
            <a:ext cx="158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1188034" y="6480000"/>
            <a:ext cx="158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ovéPole 14"/>
          <p:cNvSpPr txBox="1"/>
          <p:nvPr/>
        </p:nvSpPr>
        <p:spPr>
          <a:xfrm>
            <a:off x="1188034" y="2952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 = </a:t>
            </a:r>
            <a:r>
              <a:rPr lang="cs-CZ" sz="2000" b="1" dirty="0" smtClean="0"/>
              <a:t>3 </a:t>
            </a:r>
            <a:r>
              <a:rPr lang="cs-CZ" sz="2000" b="1" dirty="0" smtClean="0"/>
              <a:t>m</a:t>
            </a:r>
            <a:endParaRPr lang="cs-CZ" sz="20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5292608" y="2448000"/>
            <a:ext cx="30242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2) 50 </a:t>
            </a:r>
            <a:r>
              <a:rPr lang="cs-CZ" sz="2000" b="1" dirty="0" smtClean="0"/>
              <a:t>mm; 8 cm; </a:t>
            </a:r>
            <a:r>
              <a:rPr lang="cs-CZ" sz="2000" b="1" dirty="0" smtClean="0"/>
              <a:t>2 </a:t>
            </a:r>
            <a:r>
              <a:rPr lang="cs-CZ" sz="2000" b="1" dirty="0" smtClean="0"/>
              <a:t>dm</a:t>
            </a:r>
            <a:endParaRPr lang="cs-CZ" sz="2000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5544608" y="4032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… dm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cxnSp>
        <p:nvCxnSpPr>
          <p:cNvPr id="30" name="Přímá spojnice 29"/>
          <p:cNvCxnSpPr/>
          <p:nvPr/>
        </p:nvCxnSpPr>
        <p:spPr bwMode="auto">
          <a:xfrm>
            <a:off x="5472792" y="4428000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TextovéPole 30"/>
          <p:cNvSpPr txBox="1"/>
          <p:nvPr/>
        </p:nvSpPr>
        <p:spPr>
          <a:xfrm>
            <a:off x="5472608" y="4536000"/>
            <a:ext cx="2915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/>
              <a:t>2</a:t>
            </a:r>
            <a:r>
              <a:rPr lang="cs-CZ" sz="2000" b="1" dirty="0" smtClean="0"/>
              <a:t>·(</a:t>
            </a:r>
            <a:r>
              <a:rPr lang="cs-CZ" sz="2000" b="1" dirty="0" err="1" smtClean="0"/>
              <a:t>a·b+a·c+b·c</a:t>
            </a:r>
            <a:r>
              <a:rPr lang="cs-CZ" sz="2000" b="1" dirty="0"/>
              <a:t>)</a:t>
            </a:r>
          </a:p>
        </p:txBody>
      </p:sp>
      <p:sp>
        <p:nvSpPr>
          <p:cNvPr id="32" name="TextovéPole 31"/>
          <p:cNvSpPr txBox="1"/>
          <p:nvPr/>
        </p:nvSpPr>
        <p:spPr>
          <a:xfrm>
            <a:off x="5472792" y="4932000"/>
            <a:ext cx="3671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/>
              <a:t>2</a:t>
            </a:r>
            <a:r>
              <a:rPr lang="cs-CZ" sz="2000" b="1" dirty="0" smtClean="0"/>
              <a:t>·(5·8 + 5·20 + 8·20)</a:t>
            </a:r>
            <a:endParaRPr lang="cs-CZ" sz="2000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5472792" y="5724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 smtClean="0"/>
              <a:t>600</a:t>
            </a:r>
            <a:endParaRPr lang="cs-CZ" sz="2000" b="1" dirty="0"/>
          </a:p>
        </p:txBody>
      </p:sp>
      <p:cxnSp>
        <p:nvCxnSpPr>
          <p:cNvPr id="34" name="Přímá spojnice 33"/>
          <p:cNvCxnSpPr/>
          <p:nvPr/>
        </p:nvCxnSpPr>
        <p:spPr bwMode="auto">
          <a:xfrm>
            <a:off x="5472791" y="6084000"/>
            <a:ext cx="259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TextovéPole 34"/>
          <p:cNvSpPr txBox="1"/>
          <p:nvPr/>
        </p:nvSpPr>
        <p:spPr>
          <a:xfrm>
            <a:off x="5472790" y="6120000"/>
            <a:ext cx="2232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 smtClean="0"/>
              <a:t>600 </a:t>
            </a:r>
            <a:r>
              <a:rPr lang="cs-CZ" sz="2000" b="1" dirty="0" smtClean="0"/>
              <a:t>cm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cxnSp>
        <p:nvCxnSpPr>
          <p:cNvPr id="36" name="Přímá spojnice 35"/>
          <p:cNvCxnSpPr/>
          <p:nvPr/>
        </p:nvCxnSpPr>
        <p:spPr bwMode="auto">
          <a:xfrm>
            <a:off x="5472791" y="6516000"/>
            <a:ext cx="180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>
            <a:off x="5472792" y="6480000"/>
            <a:ext cx="180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TextovéPole 37"/>
          <p:cNvSpPr txBox="1"/>
          <p:nvPr/>
        </p:nvSpPr>
        <p:spPr>
          <a:xfrm>
            <a:off x="5544608" y="2952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 = </a:t>
            </a:r>
            <a:r>
              <a:rPr lang="cs-CZ" sz="2000" b="1" dirty="0" smtClean="0"/>
              <a:t>50 </a:t>
            </a:r>
            <a:r>
              <a:rPr lang="cs-CZ" sz="2000" b="1" dirty="0" smtClean="0"/>
              <a:t>mm</a:t>
            </a:r>
            <a:endParaRPr lang="cs-CZ" sz="2000" b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1188033" y="3312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 = </a:t>
            </a:r>
            <a:r>
              <a:rPr lang="cs-CZ" sz="2000" b="1" dirty="0" smtClean="0"/>
              <a:t>4 </a:t>
            </a:r>
            <a:r>
              <a:rPr lang="cs-CZ" sz="2000" b="1" dirty="0" smtClean="0"/>
              <a:t>m</a:t>
            </a:r>
            <a:endParaRPr lang="cs-CZ" sz="2000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1188033" y="3672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c = </a:t>
            </a:r>
            <a:r>
              <a:rPr lang="cs-CZ" sz="2000" b="1" dirty="0" smtClean="0"/>
              <a:t>5 </a:t>
            </a:r>
            <a:r>
              <a:rPr lang="cs-CZ" sz="2000" b="1" dirty="0" smtClean="0"/>
              <a:t>m</a:t>
            </a:r>
            <a:endParaRPr lang="cs-CZ" sz="20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1188033" y="5328000"/>
            <a:ext cx="28799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2 · </a:t>
            </a:r>
            <a:r>
              <a:rPr lang="cs-CZ" sz="2000" b="1" dirty="0" smtClean="0"/>
              <a:t>47</a:t>
            </a:r>
            <a:endParaRPr lang="cs-CZ" sz="2000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5544800" y="3312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 = 8 cm</a:t>
            </a:r>
            <a:endParaRPr lang="cs-CZ" sz="2000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5544800" y="3672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c = </a:t>
            </a:r>
            <a:r>
              <a:rPr lang="cs-CZ" sz="2000" b="1" dirty="0" smtClean="0"/>
              <a:t>2 </a:t>
            </a:r>
            <a:r>
              <a:rPr lang="cs-CZ" sz="2000" b="1" dirty="0" smtClean="0"/>
              <a:t>dm</a:t>
            </a:r>
            <a:endParaRPr lang="cs-CZ" sz="2000" b="1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5476608" y="5328000"/>
            <a:ext cx="28799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2 · </a:t>
            </a:r>
            <a:r>
              <a:rPr lang="cs-CZ" sz="2000" b="1" dirty="0" smtClean="0"/>
              <a:t>300</a:t>
            </a:r>
            <a:endParaRPr lang="cs-CZ" sz="2000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6840944" y="2952000"/>
            <a:ext cx="1240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= </a:t>
            </a:r>
            <a:r>
              <a:rPr lang="cs-CZ" sz="2000" b="1" dirty="0" smtClean="0"/>
              <a:t>5 </a:t>
            </a:r>
            <a:r>
              <a:rPr lang="cs-CZ" sz="2000" b="1" dirty="0" smtClean="0"/>
              <a:t>cm</a:t>
            </a:r>
            <a:endParaRPr lang="cs-CZ" sz="2000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6715708" y="3672000"/>
            <a:ext cx="1240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= </a:t>
            </a:r>
            <a:r>
              <a:rPr lang="cs-CZ" sz="2000" b="1" dirty="0" smtClean="0"/>
              <a:t>20 </a:t>
            </a:r>
            <a:r>
              <a:rPr lang="cs-CZ" sz="2000" b="1" dirty="0" smtClean="0"/>
              <a:t>cm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214345461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  <p:bldP spid="52" grpId="0"/>
      <p:bldP spid="53" grpId="0"/>
      <p:bldP spid="54" grpId="0"/>
      <p:bldP spid="55" grpId="0"/>
      <p:bldP spid="57" grpId="0"/>
      <p:bldP spid="15" grpId="0"/>
      <p:bldP spid="28" grpId="0"/>
      <p:bldP spid="29" grpId="0"/>
      <p:bldP spid="31" grpId="0"/>
      <p:bldP spid="32" grpId="0"/>
      <p:bldP spid="33" grpId="0"/>
      <p:bldP spid="35" grpId="0"/>
      <p:bldP spid="38" grpId="0"/>
      <p:bldP spid="39" grpId="0"/>
      <p:bldP spid="40" grpId="0"/>
      <p:bldP spid="41" grpId="0"/>
      <p:bldP spid="44" grpId="0"/>
      <p:bldP spid="45" grpId="0"/>
      <p:bldP spid="47" grpId="0"/>
      <p:bldP spid="48" grpId="0"/>
      <p:bldP spid="4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Slovní úlohy</a:t>
            </a: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0" y="198000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dirty="0"/>
              <a:t>O kolik </a:t>
            </a:r>
            <a:r>
              <a:rPr lang="cs-CZ" sz="2000" dirty="0" smtClean="0"/>
              <a:t>cm</a:t>
            </a:r>
            <a:r>
              <a:rPr lang="cs-CZ" sz="2000" baseline="30000" dirty="0" smtClean="0"/>
              <a:t>2</a:t>
            </a:r>
            <a:r>
              <a:rPr lang="cs-CZ" sz="2000" dirty="0" smtClean="0"/>
              <a:t> </a:t>
            </a:r>
            <a:r>
              <a:rPr lang="cs-CZ" sz="2000" dirty="0"/>
              <a:t>se zvětší povrch kvádru o rozměrech </a:t>
            </a:r>
            <a:r>
              <a:rPr lang="cs-CZ" sz="2000" dirty="0" smtClean="0"/>
              <a:t>4 x 5 x 8 </a:t>
            </a:r>
            <a:r>
              <a:rPr lang="cs-CZ" sz="2000" dirty="0"/>
              <a:t>cm, pokud délku nejkratší hrany zvětšíme o 2 cm?</a:t>
            </a:r>
            <a:endParaRPr lang="cs-CZ" sz="2000" b="1" dirty="0"/>
          </a:p>
        </p:txBody>
      </p:sp>
      <p:sp>
        <p:nvSpPr>
          <p:cNvPr id="14" name="Obdélník 13"/>
          <p:cNvSpPr/>
          <p:nvPr/>
        </p:nvSpPr>
        <p:spPr>
          <a:xfrm>
            <a:off x="4847253" y="6463047"/>
            <a:ext cx="433325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Povrch kvádru se zvětší o 52 cm</a:t>
            </a:r>
            <a:r>
              <a:rPr lang="cs-CZ" sz="2000" b="1" baseline="30000" dirty="0" smtClean="0"/>
              <a:t>2</a:t>
            </a:r>
            <a:r>
              <a:rPr lang="cs-CZ" sz="2000" b="1" dirty="0" smtClean="0"/>
              <a:t>.</a:t>
            </a:r>
            <a:endParaRPr lang="cs-CZ" sz="2000" b="1" dirty="0"/>
          </a:p>
        </p:txBody>
      </p:sp>
      <p:sp>
        <p:nvSpPr>
          <p:cNvPr id="61" name="Krychle 60"/>
          <p:cNvSpPr>
            <a:spLocks noChangeAspect="1"/>
          </p:cNvSpPr>
          <p:nvPr/>
        </p:nvSpPr>
        <p:spPr bwMode="auto">
          <a:xfrm>
            <a:off x="4841412" y="2420888"/>
            <a:ext cx="4236713" cy="2346126"/>
          </a:xfrm>
          <a:prstGeom prst="cub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2" name="Přímá spojnice 61"/>
          <p:cNvCxnSpPr>
            <a:cxnSpLocks noChangeAspect="1"/>
          </p:cNvCxnSpPr>
          <p:nvPr/>
        </p:nvCxnSpPr>
        <p:spPr bwMode="auto">
          <a:xfrm>
            <a:off x="5448168" y="4194863"/>
            <a:ext cx="3629957" cy="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>
            <a:cxnSpLocks noChangeAspect="1"/>
          </p:cNvCxnSpPr>
          <p:nvPr/>
        </p:nvCxnSpPr>
        <p:spPr bwMode="auto">
          <a:xfrm flipV="1">
            <a:off x="4841412" y="4198626"/>
            <a:ext cx="599101" cy="56839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Přímá spojnice 63"/>
          <p:cNvCxnSpPr>
            <a:cxnSpLocks noChangeAspect="1"/>
          </p:cNvCxnSpPr>
          <p:nvPr/>
        </p:nvCxnSpPr>
        <p:spPr bwMode="auto">
          <a:xfrm>
            <a:off x="5440513" y="2442152"/>
            <a:ext cx="3005" cy="173144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1" name="TextovéPole 70"/>
          <p:cNvSpPr txBox="1"/>
          <p:nvPr/>
        </p:nvSpPr>
        <p:spPr>
          <a:xfrm>
            <a:off x="4791399" y="3525658"/>
            <a:ext cx="474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c</a:t>
            </a:r>
          </a:p>
        </p:txBody>
      </p:sp>
      <p:sp>
        <p:nvSpPr>
          <p:cNvPr id="72" name="TextovéPole 71"/>
          <p:cNvSpPr txBox="1"/>
          <p:nvPr/>
        </p:nvSpPr>
        <p:spPr>
          <a:xfrm>
            <a:off x="8777801" y="4397682"/>
            <a:ext cx="474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6788427" y="4767014"/>
            <a:ext cx="474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-36512" y="4220928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… </a:t>
            </a:r>
            <a:r>
              <a:rPr lang="cs-CZ" sz="2000" b="1" dirty="0" smtClean="0"/>
              <a:t>cm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cxnSp>
        <p:nvCxnSpPr>
          <p:cNvPr id="75" name="Přímá spojnice 74"/>
          <p:cNvCxnSpPr/>
          <p:nvPr/>
        </p:nvCxnSpPr>
        <p:spPr bwMode="auto">
          <a:xfrm>
            <a:off x="-36512" y="5336928"/>
            <a:ext cx="144016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6" name="TextovéPole 75"/>
          <p:cNvSpPr txBox="1"/>
          <p:nvPr/>
        </p:nvSpPr>
        <p:spPr>
          <a:xfrm>
            <a:off x="-36512" y="2780928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 = </a:t>
            </a:r>
            <a:r>
              <a:rPr lang="cs-CZ" sz="2000" b="1" dirty="0" smtClean="0"/>
              <a:t>4 cm</a:t>
            </a:r>
            <a:endParaRPr lang="cs-CZ" sz="20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-36512" y="3140928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 = </a:t>
            </a:r>
            <a:r>
              <a:rPr lang="cs-CZ" sz="2000" b="1" dirty="0"/>
              <a:t>5</a:t>
            </a:r>
            <a:r>
              <a:rPr lang="cs-CZ" sz="2000" b="1" dirty="0" smtClean="0"/>
              <a:t> </a:t>
            </a:r>
            <a:r>
              <a:rPr lang="cs-CZ" sz="2000" b="1" dirty="0" smtClean="0"/>
              <a:t>cm</a:t>
            </a:r>
            <a:endParaRPr lang="cs-CZ" sz="20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-36512" y="3500928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c = </a:t>
            </a:r>
            <a:r>
              <a:rPr lang="cs-CZ" sz="2000" b="1" dirty="0" smtClean="0"/>
              <a:t>8 cm</a:t>
            </a:r>
            <a:endParaRPr lang="cs-CZ" sz="2000" b="1" dirty="0"/>
          </a:p>
        </p:txBody>
      </p:sp>
      <p:sp>
        <p:nvSpPr>
          <p:cNvPr id="79" name="TextovéPole 78"/>
          <p:cNvSpPr txBox="1"/>
          <p:nvPr/>
        </p:nvSpPr>
        <p:spPr>
          <a:xfrm>
            <a:off x="-36512" y="4580928"/>
            <a:ext cx="18357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</a:t>
            </a:r>
            <a:r>
              <a:rPr lang="cs-CZ" sz="2000" b="1" baseline="-25000" dirty="0" smtClean="0"/>
              <a:t>1</a:t>
            </a:r>
            <a:r>
              <a:rPr lang="cs-CZ" sz="2000" b="1" dirty="0" smtClean="0"/>
              <a:t>= ... cm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-36512" y="4904928"/>
            <a:ext cx="18357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R = ... </a:t>
            </a:r>
            <a:r>
              <a:rPr lang="cs-CZ" sz="2000" b="1" dirty="0"/>
              <a:t>cm</a:t>
            </a:r>
            <a:r>
              <a:rPr lang="cs-CZ" sz="2000" b="1" baseline="30000" dirty="0"/>
              <a:t>2</a:t>
            </a:r>
            <a:endParaRPr lang="cs-CZ" sz="2000" b="1" baseline="30000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1703831" y="2636912"/>
            <a:ext cx="2879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/>
              <a:t>2·(</a:t>
            </a:r>
            <a:r>
              <a:rPr lang="cs-CZ" sz="2000" b="1" dirty="0" err="1" smtClean="0"/>
              <a:t>a·b</a:t>
            </a:r>
            <a:r>
              <a:rPr lang="cs-CZ" sz="2000" b="1" dirty="0" smtClean="0"/>
              <a:t> + </a:t>
            </a:r>
            <a:r>
              <a:rPr lang="cs-CZ" sz="2000" b="1" dirty="0" err="1" smtClean="0"/>
              <a:t>a·c</a:t>
            </a:r>
            <a:r>
              <a:rPr lang="cs-CZ" sz="2000" b="1" dirty="0" smtClean="0"/>
              <a:t> + </a:t>
            </a:r>
            <a:r>
              <a:rPr lang="cs-CZ" sz="2000" b="1" dirty="0" err="1" smtClean="0"/>
              <a:t>b·c</a:t>
            </a:r>
            <a:r>
              <a:rPr lang="cs-CZ" sz="2000" b="1" dirty="0" smtClean="0"/>
              <a:t>)</a:t>
            </a:r>
            <a:endParaRPr lang="cs-CZ" sz="2000" b="1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1703830" y="3032912"/>
            <a:ext cx="28799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b="1" dirty="0" smtClean="0"/>
              <a:t>2·(4·5 </a:t>
            </a:r>
            <a:r>
              <a:rPr lang="cs-CZ" b="1" dirty="0"/>
              <a:t>+ 4·8 + </a:t>
            </a:r>
            <a:r>
              <a:rPr lang="cs-CZ" b="1" dirty="0" smtClean="0"/>
              <a:t>5·8)</a:t>
            </a:r>
            <a:endParaRPr lang="cs-CZ" b="1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1703831" y="3824912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 smtClean="0"/>
              <a:t>184</a:t>
            </a:r>
            <a:endParaRPr lang="cs-CZ" sz="2000" b="1" dirty="0"/>
          </a:p>
        </p:txBody>
      </p:sp>
      <p:cxnSp>
        <p:nvCxnSpPr>
          <p:cNvPr id="84" name="Přímá spojnice 83"/>
          <p:cNvCxnSpPr/>
          <p:nvPr/>
        </p:nvCxnSpPr>
        <p:spPr bwMode="auto">
          <a:xfrm>
            <a:off x="1703830" y="4184912"/>
            <a:ext cx="241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5" name="TextovéPole 84"/>
          <p:cNvSpPr txBox="1"/>
          <p:nvPr/>
        </p:nvSpPr>
        <p:spPr>
          <a:xfrm>
            <a:off x="1703830" y="4220912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 smtClean="0"/>
              <a:t>184 cm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cxnSp>
        <p:nvCxnSpPr>
          <p:cNvPr id="86" name="Přímá spojnice 85"/>
          <p:cNvCxnSpPr/>
          <p:nvPr/>
        </p:nvCxnSpPr>
        <p:spPr bwMode="auto">
          <a:xfrm>
            <a:off x="1703830" y="4581128"/>
            <a:ext cx="158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TextovéPole 87"/>
          <p:cNvSpPr txBox="1"/>
          <p:nvPr/>
        </p:nvSpPr>
        <p:spPr>
          <a:xfrm>
            <a:off x="1703830" y="3428912"/>
            <a:ext cx="28799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 smtClean="0"/>
              <a:t>2·92</a:t>
            </a:r>
            <a:endParaRPr lang="cs-CZ" sz="2000" b="1" dirty="0"/>
          </a:p>
        </p:txBody>
      </p:sp>
      <p:sp>
        <p:nvSpPr>
          <p:cNvPr id="89" name="TextovéPole 88"/>
          <p:cNvSpPr txBox="1"/>
          <p:nvPr/>
        </p:nvSpPr>
        <p:spPr>
          <a:xfrm>
            <a:off x="4932216" y="4941168"/>
            <a:ext cx="18562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R </a:t>
            </a:r>
            <a:r>
              <a:rPr lang="cs-CZ" sz="2000" b="1" dirty="0" smtClean="0"/>
              <a:t>= </a:t>
            </a:r>
            <a:r>
              <a:rPr lang="cs-CZ" sz="2000" b="1" dirty="0" smtClean="0"/>
              <a:t>236 – 184 </a:t>
            </a:r>
            <a:endParaRPr lang="cs-CZ" sz="2000" b="1" dirty="0"/>
          </a:p>
        </p:txBody>
      </p:sp>
      <p:sp>
        <p:nvSpPr>
          <p:cNvPr id="90" name="TextovéPole 89"/>
          <p:cNvSpPr txBox="1"/>
          <p:nvPr/>
        </p:nvSpPr>
        <p:spPr>
          <a:xfrm>
            <a:off x="4920179" y="5191990"/>
            <a:ext cx="15141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R </a:t>
            </a:r>
            <a:r>
              <a:rPr lang="cs-CZ" sz="2000" b="1" dirty="0" smtClean="0"/>
              <a:t>= </a:t>
            </a:r>
            <a:r>
              <a:rPr lang="cs-CZ" sz="2000" b="1" dirty="0" smtClean="0"/>
              <a:t>52</a:t>
            </a:r>
            <a:endParaRPr lang="cs-CZ" sz="2000" b="1" dirty="0"/>
          </a:p>
        </p:txBody>
      </p:sp>
      <p:cxnSp>
        <p:nvCxnSpPr>
          <p:cNvPr id="91" name="Přímá spojnice 90"/>
          <p:cNvCxnSpPr/>
          <p:nvPr/>
        </p:nvCxnSpPr>
        <p:spPr bwMode="auto">
          <a:xfrm>
            <a:off x="4932216" y="5583660"/>
            <a:ext cx="158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2" name="TextovéPole 91"/>
          <p:cNvSpPr txBox="1"/>
          <p:nvPr/>
        </p:nvSpPr>
        <p:spPr>
          <a:xfrm>
            <a:off x="4932216" y="5515990"/>
            <a:ext cx="15141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R </a:t>
            </a:r>
            <a:r>
              <a:rPr lang="cs-CZ" sz="2000" b="1" dirty="0" smtClean="0"/>
              <a:t>= </a:t>
            </a:r>
            <a:r>
              <a:rPr lang="cs-CZ" sz="2000" b="1" dirty="0" smtClean="0"/>
              <a:t>52 cm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cxnSp>
        <p:nvCxnSpPr>
          <p:cNvPr id="93" name="Přímá spojnice 92"/>
          <p:cNvCxnSpPr/>
          <p:nvPr/>
        </p:nvCxnSpPr>
        <p:spPr bwMode="auto">
          <a:xfrm>
            <a:off x="4932216" y="5911842"/>
            <a:ext cx="158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4" name="Přímá spojnice 93"/>
          <p:cNvCxnSpPr/>
          <p:nvPr/>
        </p:nvCxnSpPr>
        <p:spPr bwMode="auto">
          <a:xfrm>
            <a:off x="4932216" y="5947990"/>
            <a:ext cx="158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7" name="TextovéPole 96"/>
          <p:cNvSpPr txBox="1"/>
          <p:nvPr/>
        </p:nvSpPr>
        <p:spPr>
          <a:xfrm>
            <a:off x="0" y="3876929"/>
            <a:ext cx="17038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</a:t>
            </a:r>
            <a:r>
              <a:rPr lang="cs-CZ" sz="2000" b="1" baseline="-25000" dirty="0" smtClean="0"/>
              <a:t>1</a:t>
            </a:r>
            <a:r>
              <a:rPr lang="cs-CZ" sz="2000" b="1" dirty="0" smtClean="0"/>
              <a:t> </a:t>
            </a:r>
            <a:r>
              <a:rPr lang="cs-CZ" sz="2000" b="1" dirty="0" smtClean="0"/>
              <a:t>= </a:t>
            </a:r>
            <a:r>
              <a:rPr lang="cs-CZ" sz="2000" b="1" dirty="0" smtClean="0"/>
              <a:t>6 cm</a:t>
            </a:r>
            <a:endParaRPr lang="cs-CZ" sz="2000" b="1" baseline="30000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1691680" y="4685250"/>
            <a:ext cx="3099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</a:t>
            </a:r>
            <a:r>
              <a:rPr lang="cs-CZ" sz="2000" b="1" baseline="-25000" dirty="0" smtClean="0"/>
              <a:t>1</a:t>
            </a:r>
            <a:r>
              <a:rPr lang="cs-CZ" sz="2000" b="1" dirty="0" smtClean="0"/>
              <a:t> </a:t>
            </a:r>
            <a:r>
              <a:rPr lang="cs-CZ" sz="2000" b="1" dirty="0" smtClean="0"/>
              <a:t>= </a:t>
            </a:r>
            <a:r>
              <a:rPr lang="cs-CZ" sz="2000" b="1" dirty="0"/>
              <a:t>2·(</a:t>
            </a:r>
            <a:r>
              <a:rPr lang="cs-CZ" sz="2000" b="1" dirty="0" smtClean="0"/>
              <a:t>a</a:t>
            </a:r>
            <a:r>
              <a:rPr lang="cs-CZ" sz="2000" b="1" baseline="-25000" dirty="0" smtClean="0"/>
              <a:t>1</a:t>
            </a:r>
            <a:r>
              <a:rPr lang="cs-CZ" sz="2000" b="1" dirty="0" smtClean="0"/>
              <a:t>·b + </a:t>
            </a:r>
            <a:r>
              <a:rPr lang="cs-CZ" sz="2000" b="1" dirty="0"/>
              <a:t>a</a:t>
            </a:r>
            <a:r>
              <a:rPr lang="cs-CZ" sz="2000" b="1" baseline="-25000" dirty="0"/>
              <a:t>1</a:t>
            </a:r>
            <a:r>
              <a:rPr lang="cs-CZ" sz="2000" b="1" dirty="0" smtClean="0"/>
              <a:t>·c + </a:t>
            </a:r>
            <a:r>
              <a:rPr lang="cs-CZ" sz="2000" b="1" dirty="0" err="1" smtClean="0"/>
              <a:t>b·c</a:t>
            </a:r>
            <a:r>
              <a:rPr lang="cs-CZ" sz="2000" b="1" dirty="0" smtClean="0"/>
              <a:t>)</a:t>
            </a:r>
            <a:endParaRPr lang="cs-CZ" sz="20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1691680" y="5081250"/>
            <a:ext cx="28799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</a:t>
            </a:r>
            <a:r>
              <a:rPr lang="cs-CZ" sz="2000" b="1" baseline="-25000" dirty="0"/>
              <a:t>1</a:t>
            </a:r>
            <a:r>
              <a:rPr lang="cs-CZ" sz="2000" b="1" dirty="0" smtClean="0"/>
              <a:t> </a:t>
            </a:r>
            <a:r>
              <a:rPr lang="cs-CZ" sz="2000" b="1" dirty="0" smtClean="0"/>
              <a:t>= </a:t>
            </a:r>
            <a:r>
              <a:rPr lang="cs-CZ" b="1" dirty="0" smtClean="0"/>
              <a:t>2·(6·5 </a:t>
            </a:r>
            <a:r>
              <a:rPr lang="cs-CZ" b="1" dirty="0"/>
              <a:t>+ </a:t>
            </a:r>
            <a:r>
              <a:rPr lang="cs-CZ" b="1" dirty="0" smtClean="0"/>
              <a:t>6·8 </a:t>
            </a:r>
            <a:r>
              <a:rPr lang="cs-CZ" b="1" dirty="0"/>
              <a:t>+ </a:t>
            </a:r>
            <a:r>
              <a:rPr lang="cs-CZ" b="1" dirty="0" smtClean="0"/>
              <a:t>5·8)</a:t>
            </a:r>
            <a:endParaRPr lang="cs-CZ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1691681" y="587325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</a:t>
            </a:r>
            <a:r>
              <a:rPr lang="cs-CZ" sz="2000" b="1" baseline="-25000" dirty="0"/>
              <a:t>1</a:t>
            </a:r>
            <a:r>
              <a:rPr lang="cs-CZ" sz="2000" b="1" dirty="0" smtClean="0"/>
              <a:t> </a:t>
            </a:r>
            <a:r>
              <a:rPr lang="cs-CZ" sz="2000" b="1" dirty="0" smtClean="0"/>
              <a:t>= </a:t>
            </a:r>
            <a:r>
              <a:rPr lang="cs-CZ" sz="2000" b="1" dirty="0" smtClean="0"/>
              <a:t>236</a:t>
            </a:r>
            <a:endParaRPr lang="cs-CZ" sz="2000" b="1" dirty="0"/>
          </a:p>
        </p:txBody>
      </p:sp>
      <p:cxnSp>
        <p:nvCxnSpPr>
          <p:cNvPr id="38" name="Přímá spojnice 37"/>
          <p:cNvCxnSpPr/>
          <p:nvPr/>
        </p:nvCxnSpPr>
        <p:spPr bwMode="auto">
          <a:xfrm>
            <a:off x="1691680" y="6233250"/>
            <a:ext cx="241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ovéPole 38"/>
          <p:cNvSpPr txBox="1"/>
          <p:nvPr/>
        </p:nvSpPr>
        <p:spPr>
          <a:xfrm>
            <a:off x="1691680" y="6269250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</a:t>
            </a:r>
            <a:r>
              <a:rPr lang="cs-CZ" sz="2000" b="1" baseline="-25000" dirty="0"/>
              <a:t>1</a:t>
            </a:r>
            <a:r>
              <a:rPr lang="cs-CZ" sz="2000" b="1" dirty="0" smtClean="0"/>
              <a:t> </a:t>
            </a:r>
            <a:r>
              <a:rPr lang="cs-CZ" sz="2000" b="1" dirty="0" smtClean="0"/>
              <a:t>= </a:t>
            </a:r>
            <a:r>
              <a:rPr lang="cs-CZ" sz="2000" b="1" dirty="0" smtClean="0"/>
              <a:t>236 cm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cxnSp>
        <p:nvCxnSpPr>
          <p:cNvPr id="40" name="Přímá spojnice 39"/>
          <p:cNvCxnSpPr/>
          <p:nvPr/>
        </p:nvCxnSpPr>
        <p:spPr bwMode="auto">
          <a:xfrm>
            <a:off x="1691680" y="6629466"/>
            <a:ext cx="158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" name="TextovéPole 40"/>
          <p:cNvSpPr txBox="1"/>
          <p:nvPr/>
        </p:nvSpPr>
        <p:spPr>
          <a:xfrm>
            <a:off x="1691680" y="5477250"/>
            <a:ext cx="28799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</a:t>
            </a:r>
            <a:r>
              <a:rPr lang="cs-CZ" sz="2000" b="1" baseline="-25000" dirty="0"/>
              <a:t>1</a:t>
            </a:r>
            <a:r>
              <a:rPr lang="cs-CZ" sz="2000" b="1" dirty="0" smtClean="0"/>
              <a:t> </a:t>
            </a:r>
            <a:r>
              <a:rPr lang="cs-CZ" sz="2000" b="1" dirty="0" smtClean="0"/>
              <a:t>= </a:t>
            </a:r>
            <a:r>
              <a:rPr lang="cs-CZ" sz="2000" b="1" dirty="0" smtClean="0"/>
              <a:t>2·118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213288658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"/>
                            </p:stCondLst>
                            <p:childTnLst>
                              <p:par>
                                <p:cTn id="1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000"/>
                            </p:stCondLst>
                            <p:childTnLst>
                              <p:par>
                                <p:cTn id="1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1000"/>
                            </p:stCondLst>
                            <p:childTnLst>
                              <p:par>
                                <p:cTn id="1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1000"/>
                            </p:stCondLst>
                            <p:childTnLst>
                              <p:par>
                                <p:cTn id="19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1500"/>
                            </p:stCondLst>
                            <p:childTnLst>
                              <p:par>
                                <p:cTn id="1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  <p:bldP spid="61" grpId="0" animBg="1"/>
      <p:bldP spid="71" grpId="0"/>
      <p:bldP spid="72" grpId="0"/>
      <p:bldP spid="73" grpId="0"/>
      <p:bldP spid="74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5" grpId="0"/>
      <p:bldP spid="88" grpId="0"/>
      <p:bldP spid="89" grpId="0"/>
      <p:bldP spid="90" grpId="0"/>
      <p:bldP spid="92" grpId="0"/>
      <p:bldP spid="97" grpId="0"/>
      <p:bldP spid="35" grpId="0"/>
      <p:bldP spid="36" grpId="0"/>
      <p:bldP spid="37" grpId="0"/>
      <p:bldP spid="39" grpId="0"/>
      <p:bldP spid="4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Slovní úlohy</a:t>
            </a: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0" y="198000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dirty="0"/>
              <a:t>Kolik m</a:t>
            </a:r>
            <a:r>
              <a:rPr lang="cs-CZ" sz="2000" baseline="30000" dirty="0"/>
              <a:t>2</a:t>
            </a:r>
            <a:r>
              <a:rPr lang="cs-CZ" sz="2000" dirty="0"/>
              <a:t> papíru je třeba na výrobu 1000 kusů krabiček tvaru krychle o hraně </a:t>
            </a:r>
            <a:r>
              <a:rPr lang="cs-CZ" sz="2000" dirty="0" smtClean="0"/>
              <a:t/>
            </a:r>
            <a:br>
              <a:rPr lang="cs-CZ" sz="2000" dirty="0" smtClean="0"/>
            </a:br>
            <a:r>
              <a:rPr lang="cs-CZ" sz="2000" dirty="0" smtClean="0"/>
              <a:t>8 </a:t>
            </a:r>
            <a:r>
              <a:rPr lang="cs-CZ" sz="2000" dirty="0"/>
              <a:t>cm, když na spoje se musí přidat jedna čtvrtina plochy navíc?</a:t>
            </a:r>
            <a:endParaRPr lang="cs-CZ" sz="2000" b="1" dirty="0"/>
          </a:p>
        </p:txBody>
      </p:sp>
      <p:sp>
        <p:nvSpPr>
          <p:cNvPr id="14" name="Obdélník 13"/>
          <p:cNvSpPr/>
          <p:nvPr/>
        </p:nvSpPr>
        <p:spPr>
          <a:xfrm>
            <a:off x="3911149" y="6463047"/>
            <a:ext cx="5220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Na výrobu krabiček je třeba 48 m</a:t>
            </a:r>
            <a:r>
              <a:rPr lang="cs-CZ" sz="2000" b="1" baseline="30000" dirty="0" smtClean="0"/>
              <a:t>2</a:t>
            </a:r>
            <a:r>
              <a:rPr lang="cs-CZ" sz="2000" b="1" dirty="0" smtClean="0"/>
              <a:t> papíru.</a:t>
            </a:r>
            <a:endParaRPr lang="cs-CZ" sz="2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4" name="TextovéPole 73"/>
              <p:cNvSpPr txBox="1"/>
              <p:nvPr/>
            </p:nvSpPr>
            <p:spPr>
              <a:xfrm>
                <a:off x="238101" y="4220928"/>
                <a:ext cx="1656184" cy="554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sz="20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000" b="1" i="1" smtClean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cs-CZ" sz="2000" b="1" i="1" smtClean="0">
                            <a:latin typeface="Cambria Math"/>
                          </a:rPr>
                          <m:t>𝟒</m:t>
                        </m:r>
                      </m:den>
                    </m:f>
                  </m:oMath>
                </a14:m>
                <a:r>
                  <a:rPr lang="cs-CZ" sz="2000" b="1" dirty="0" smtClean="0"/>
                  <a:t>S</a:t>
                </a:r>
                <a:r>
                  <a:rPr lang="cs-CZ" sz="2000" b="1" baseline="-25000" dirty="0" smtClean="0"/>
                  <a:t>0</a:t>
                </a:r>
                <a:r>
                  <a:rPr lang="cs-CZ" sz="2000" b="1" dirty="0" smtClean="0"/>
                  <a:t> </a:t>
                </a:r>
                <a:r>
                  <a:rPr lang="cs-CZ" sz="2000" b="1" dirty="0" smtClean="0"/>
                  <a:t>= … m</a:t>
                </a:r>
                <a:r>
                  <a:rPr lang="cs-CZ" sz="2000" b="1" baseline="30000" dirty="0" smtClean="0"/>
                  <a:t>2</a:t>
                </a:r>
                <a:endParaRPr lang="cs-CZ" sz="2000" b="1" baseline="30000" dirty="0"/>
              </a:p>
            </p:txBody>
          </p:sp>
        </mc:Choice>
        <mc:Fallback>
          <p:sp>
            <p:nvSpPr>
              <p:cNvPr id="74" name="TextovéPole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101" y="4220928"/>
                <a:ext cx="1656184" cy="554832"/>
              </a:xfrm>
              <a:prstGeom prst="rect">
                <a:avLst/>
              </a:prstGeom>
              <a:blipFill rotWithShape="1">
                <a:blip r:embed="rId2"/>
                <a:stretch>
                  <a:fillRect b="-329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5" name="Přímá spojnice 74"/>
          <p:cNvCxnSpPr/>
          <p:nvPr/>
        </p:nvCxnSpPr>
        <p:spPr bwMode="auto">
          <a:xfrm>
            <a:off x="309813" y="5066341"/>
            <a:ext cx="176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6" name="TextovéPole 75"/>
          <p:cNvSpPr txBox="1"/>
          <p:nvPr/>
        </p:nvSpPr>
        <p:spPr>
          <a:xfrm>
            <a:off x="238101" y="2780928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 = </a:t>
            </a:r>
            <a:r>
              <a:rPr lang="cs-CZ" sz="2000" b="1" dirty="0" smtClean="0"/>
              <a:t>8 cm</a:t>
            </a:r>
            <a:endParaRPr lang="cs-CZ" sz="20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238101" y="3140928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p </a:t>
            </a:r>
            <a:r>
              <a:rPr lang="cs-CZ" sz="2000" b="1" dirty="0" smtClean="0"/>
              <a:t>= </a:t>
            </a:r>
            <a:r>
              <a:rPr lang="cs-CZ" sz="2000" b="1" dirty="0" smtClean="0"/>
              <a:t>1 000</a:t>
            </a:r>
            <a:endParaRPr lang="cs-CZ" sz="20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238101" y="3500928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</a:t>
            </a:r>
            <a:r>
              <a:rPr lang="cs-CZ" sz="2000" b="1" baseline="-25000" dirty="0" smtClean="0"/>
              <a:t>1</a:t>
            </a:r>
            <a:r>
              <a:rPr lang="cs-CZ" sz="2000" b="1" dirty="0" smtClean="0"/>
              <a:t> </a:t>
            </a:r>
            <a:r>
              <a:rPr lang="cs-CZ" sz="2000" b="1" dirty="0" smtClean="0"/>
              <a:t>= </a:t>
            </a:r>
            <a:r>
              <a:rPr lang="cs-CZ" sz="2000" b="1" dirty="0" smtClean="0"/>
              <a:t>… cm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sp>
        <p:nvSpPr>
          <p:cNvPr id="79" name="TextovéPole 78"/>
          <p:cNvSpPr txBox="1"/>
          <p:nvPr/>
        </p:nvSpPr>
        <p:spPr>
          <a:xfrm>
            <a:off x="251520" y="4685074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 smtClean="0"/>
              <a:t>… </a:t>
            </a:r>
            <a:r>
              <a:rPr lang="cs-CZ" sz="2000" b="1" dirty="0" smtClean="0"/>
              <a:t>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2195736" y="2885050"/>
            <a:ext cx="15035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</a:t>
            </a:r>
            <a:r>
              <a:rPr lang="cs-CZ" sz="2000" b="1" baseline="-25000" dirty="0"/>
              <a:t>1</a:t>
            </a:r>
            <a:r>
              <a:rPr lang="cs-CZ" sz="2000" b="1" dirty="0" smtClean="0"/>
              <a:t> </a:t>
            </a:r>
            <a:r>
              <a:rPr lang="cs-CZ" sz="2000" b="1" dirty="0" smtClean="0"/>
              <a:t>= </a:t>
            </a:r>
            <a:r>
              <a:rPr lang="cs-CZ" sz="2000" b="1" dirty="0" smtClean="0"/>
              <a:t>6·a·a</a:t>
            </a:r>
            <a:endParaRPr lang="cs-CZ" sz="2000" b="1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2195737" y="3281050"/>
            <a:ext cx="13595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b="1" dirty="0" smtClean="0"/>
              <a:t>6·8·8</a:t>
            </a:r>
            <a:endParaRPr lang="cs-CZ" b="1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2195736" y="407305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 smtClean="0"/>
              <a:t>384</a:t>
            </a:r>
            <a:endParaRPr lang="cs-CZ" sz="2000" b="1" dirty="0"/>
          </a:p>
        </p:txBody>
      </p:sp>
      <p:cxnSp>
        <p:nvCxnSpPr>
          <p:cNvPr id="84" name="Přímá spojnice 83"/>
          <p:cNvCxnSpPr/>
          <p:nvPr/>
        </p:nvCxnSpPr>
        <p:spPr bwMode="auto">
          <a:xfrm>
            <a:off x="2195736" y="4433050"/>
            <a:ext cx="1503539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5" name="TextovéPole 84"/>
          <p:cNvSpPr txBox="1"/>
          <p:nvPr/>
        </p:nvSpPr>
        <p:spPr>
          <a:xfrm>
            <a:off x="2195736" y="446905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 smtClean="0"/>
              <a:t>384 cm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cxnSp>
        <p:nvCxnSpPr>
          <p:cNvPr id="86" name="Přímá spojnice 85"/>
          <p:cNvCxnSpPr/>
          <p:nvPr/>
        </p:nvCxnSpPr>
        <p:spPr bwMode="auto">
          <a:xfrm>
            <a:off x="2204093" y="4829266"/>
            <a:ext cx="158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TextovéPole 87"/>
          <p:cNvSpPr txBox="1"/>
          <p:nvPr/>
        </p:nvSpPr>
        <p:spPr>
          <a:xfrm>
            <a:off x="2195737" y="3677050"/>
            <a:ext cx="15035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 smtClean="0"/>
              <a:t>6·64</a:t>
            </a:r>
            <a:endParaRPr lang="cs-CZ" sz="2000" b="1" dirty="0"/>
          </a:p>
        </p:txBody>
      </p:sp>
      <p:sp>
        <p:nvSpPr>
          <p:cNvPr id="89" name="TextovéPole 88"/>
          <p:cNvSpPr txBox="1"/>
          <p:nvPr/>
        </p:nvSpPr>
        <p:spPr>
          <a:xfrm>
            <a:off x="6092552" y="2710210"/>
            <a:ext cx="3051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</a:t>
            </a:r>
            <a:r>
              <a:rPr lang="cs-CZ" sz="2000" b="1" dirty="0" smtClean="0"/>
              <a:t>= </a:t>
            </a:r>
            <a:r>
              <a:rPr lang="cs-CZ" sz="2000" b="1" dirty="0" smtClean="0"/>
              <a:t>384 000 + 96 000</a:t>
            </a:r>
            <a:endParaRPr lang="cs-CZ" sz="2000" b="1" dirty="0"/>
          </a:p>
        </p:txBody>
      </p:sp>
      <p:sp>
        <p:nvSpPr>
          <p:cNvPr id="90" name="TextovéPole 89"/>
          <p:cNvSpPr txBox="1"/>
          <p:nvPr/>
        </p:nvSpPr>
        <p:spPr>
          <a:xfrm>
            <a:off x="6092552" y="2961032"/>
            <a:ext cx="2551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</a:t>
            </a:r>
            <a:r>
              <a:rPr lang="cs-CZ" sz="2000" b="1" dirty="0" smtClean="0"/>
              <a:t>= </a:t>
            </a:r>
            <a:r>
              <a:rPr lang="cs-CZ" sz="2000" b="1" dirty="0" smtClean="0"/>
              <a:t>480 000</a:t>
            </a:r>
            <a:endParaRPr lang="cs-CZ" sz="2000" b="1" dirty="0"/>
          </a:p>
        </p:txBody>
      </p:sp>
      <p:cxnSp>
        <p:nvCxnSpPr>
          <p:cNvPr id="91" name="Přímá spojnice 90"/>
          <p:cNvCxnSpPr/>
          <p:nvPr/>
        </p:nvCxnSpPr>
        <p:spPr bwMode="auto">
          <a:xfrm>
            <a:off x="6118565" y="3640734"/>
            <a:ext cx="2494337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2" name="TextovéPole 91"/>
          <p:cNvSpPr txBox="1"/>
          <p:nvPr/>
        </p:nvSpPr>
        <p:spPr>
          <a:xfrm>
            <a:off x="6099752" y="3640734"/>
            <a:ext cx="2655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</a:t>
            </a:r>
            <a:r>
              <a:rPr lang="cs-CZ" sz="2000" b="1" dirty="0" smtClean="0"/>
              <a:t>= </a:t>
            </a:r>
            <a:r>
              <a:rPr lang="cs-CZ" sz="2000" b="1" dirty="0" smtClean="0"/>
              <a:t>48 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cxnSp>
        <p:nvCxnSpPr>
          <p:cNvPr id="93" name="Přímá spojnice 92"/>
          <p:cNvCxnSpPr/>
          <p:nvPr/>
        </p:nvCxnSpPr>
        <p:spPr bwMode="auto">
          <a:xfrm>
            <a:off x="6118565" y="3968916"/>
            <a:ext cx="133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4" name="Přímá spojnice 93"/>
          <p:cNvCxnSpPr/>
          <p:nvPr/>
        </p:nvCxnSpPr>
        <p:spPr bwMode="auto">
          <a:xfrm>
            <a:off x="6117164" y="4005064"/>
            <a:ext cx="1335156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0" name="TextovéPole 39"/>
          <p:cNvSpPr txBox="1"/>
          <p:nvPr/>
        </p:nvSpPr>
        <p:spPr>
          <a:xfrm>
            <a:off x="238101" y="3860928"/>
            <a:ext cx="18357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</a:t>
            </a:r>
            <a:r>
              <a:rPr lang="cs-CZ" sz="2000" b="1" baseline="-25000" dirty="0" smtClean="0"/>
              <a:t>o</a:t>
            </a:r>
            <a:r>
              <a:rPr lang="cs-CZ" sz="2000" b="1" dirty="0" smtClean="0"/>
              <a:t> = </a:t>
            </a:r>
            <a:r>
              <a:rPr lang="cs-CZ" sz="2000" b="1" dirty="0" smtClean="0"/>
              <a:t>1 000 </a:t>
            </a:r>
            <a:r>
              <a:rPr lang="cs-CZ" sz="2000" b="1" dirty="0" smtClean="0">
                <a:latin typeface="Times New Roman"/>
                <a:cs typeface="Times New Roman"/>
              </a:rPr>
              <a:t>⸱ S</a:t>
            </a:r>
            <a:endParaRPr lang="cs-CZ" sz="2000" b="1" baseline="30000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3923929" y="2704858"/>
            <a:ext cx="179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</a:t>
            </a:r>
            <a:r>
              <a:rPr lang="cs-CZ" sz="2000" b="1" baseline="-25000" dirty="0" smtClean="0"/>
              <a:t>0</a:t>
            </a:r>
            <a:r>
              <a:rPr lang="cs-CZ" sz="2000" b="1" dirty="0" smtClean="0"/>
              <a:t> </a:t>
            </a:r>
            <a:r>
              <a:rPr lang="cs-CZ" sz="2000" b="1" dirty="0" smtClean="0"/>
              <a:t>= </a:t>
            </a:r>
            <a:r>
              <a:rPr lang="cs-CZ" sz="2000" b="1" dirty="0" smtClean="0"/>
              <a:t>1 000·S</a:t>
            </a:r>
            <a:r>
              <a:rPr lang="cs-CZ" sz="2000" b="1" baseline="-25000" dirty="0" smtClean="0"/>
              <a:t>1</a:t>
            </a:r>
            <a:endParaRPr lang="cs-CZ" sz="2000" b="1" baseline="-25000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3923929" y="3100858"/>
            <a:ext cx="18685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</a:t>
            </a:r>
            <a:r>
              <a:rPr lang="cs-CZ" sz="2000" b="1" baseline="-25000" dirty="0"/>
              <a:t>0</a:t>
            </a:r>
            <a:r>
              <a:rPr lang="cs-CZ" sz="2000" b="1" dirty="0" smtClean="0"/>
              <a:t> </a:t>
            </a:r>
            <a:r>
              <a:rPr lang="cs-CZ" sz="2000" b="1" dirty="0" smtClean="0"/>
              <a:t>= </a:t>
            </a:r>
            <a:r>
              <a:rPr lang="cs-CZ" b="1" dirty="0" smtClean="0"/>
              <a:t>1 000·384</a:t>
            </a:r>
            <a:endParaRPr lang="cs-CZ" b="1" dirty="0"/>
          </a:p>
        </p:txBody>
      </p:sp>
      <p:cxnSp>
        <p:nvCxnSpPr>
          <p:cNvPr id="44" name="Přímá spojnice 43"/>
          <p:cNvCxnSpPr/>
          <p:nvPr/>
        </p:nvCxnSpPr>
        <p:spPr bwMode="auto">
          <a:xfrm>
            <a:off x="3923929" y="3856986"/>
            <a:ext cx="1503539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" name="TextovéPole 44"/>
          <p:cNvSpPr txBox="1"/>
          <p:nvPr/>
        </p:nvSpPr>
        <p:spPr>
          <a:xfrm>
            <a:off x="3923928" y="3892986"/>
            <a:ext cx="23019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</a:t>
            </a:r>
            <a:r>
              <a:rPr lang="cs-CZ" sz="2000" b="1" baseline="-25000" dirty="0"/>
              <a:t>0</a:t>
            </a:r>
            <a:r>
              <a:rPr lang="cs-CZ" sz="2000" b="1" dirty="0" smtClean="0"/>
              <a:t> </a:t>
            </a:r>
            <a:r>
              <a:rPr lang="cs-CZ" sz="2000" b="1" dirty="0" smtClean="0"/>
              <a:t>= </a:t>
            </a:r>
            <a:r>
              <a:rPr lang="cs-CZ" sz="2000" b="1" dirty="0" smtClean="0"/>
              <a:t>384 000 cm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cxnSp>
        <p:nvCxnSpPr>
          <p:cNvPr id="46" name="Přímá spojnice 45"/>
          <p:cNvCxnSpPr/>
          <p:nvPr/>
        </p:nvCxnSpPr>
        <p:spPr bwMode="auto">
          <a:xfrm flipV="1">
            <a:off x="3932286" y="4252858"/>
            <a:ext cx="2143253" cy="344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" name="TextovéPole 46"/>
          <p:cNvSpPr txBox="1"/>
          <p:nvPr/>
        </p:nvSpPr>
        <p:spPr>
          <a:xfrm>
            <a:off x="3923930" y="3496858"/>
            <a:ext cx="179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</a:t>
            </a:r>
            <a:r>
              <a:rPr lang="cs-CZ" sz="2000" b="1" baseline="-25000" dirty="0"/>
              <a:t>0</a:t>
            </a:r>
            <a:r>
              <a:rPr lang="cs-CZ" sz="2000" b="1" dirty="0" smtClean="0"/>
              <a:t> </a:t>
            </a:r>
            <a:r>
              <a:rPr lang="cs-CZ" sz="2000" b="1" dirty="0" smtClean="0"/>
              <a:t>= </a:t>
            </a:r>
            <a:r>
              <a:rPr lang="cs-CZ" sz="2000" b="1" dirty="0" smtClean="0"/>
              <a:t>384 000</a:t>
            </a:r>
            <a:endParaRPr lang="cs-CZ" sz="2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ovéPole 47"/>
              <p:cNvSpPr txBox="1"/>
              <p:nvPr/>
            </p:nvSpPr>
            <p:spPr>
              <a:xfrm>
                <a:off x="3940942" y="4433050"/>
                <a:ext cx="2386922" cy="5354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sz="20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sz="2000" b="1" i="1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cs-CZ" sz="2000" b="1" i="1">
                            <a:latin typeface="Cambria Math"/>
                          </a:rPr>
                          <m:t>𝟒</m:t>
                        </m:r>
                      </m:den>
                    </m:f>
                    <m:r>
                      <a:rPr lang="cs-CZ" sz="2000" b="1" i="1">
                        <a:latin typeface="Cambria Math"/>
                      </a:rPr>
                      <m:t> </m:t>
                    </m:r>
                  </m:oMath>
                </a14:m>
                <a:r>
                  <a:rPr lang="cs-CZ" sz="2000" b="1" dirty="0" smtClean="0"/>
                  <a:t>S</a:t>
                </a:r>
                <a:r>
                  <a:rPr lang="cs-CZ" sz="2000" b="1" baseline="-25000" dirty="0" smtClean="0"/>
                  <a:t>0</a:t>
                </a:r>
                <a:r>
                  <a:rPr lang="cs-CZ" sz="2000" b="1" dirty="0" smtClean="0"/>
                  <a:t> </a:t>
                </a:r>
                <a:r>
                  <a:rPr lang="cs-CZ" sz="2000" b="1" dirty="0" smtClean="0"/>
                  <a:t>= </a:t>
                </a:r>
                <a:r>
                  <a:rPr lang="cs-CZ" sz="2000" b="1" dirty="0" smtClean="0"/>
                  <a:t>384 000:4</a:t>
                </a:r>
                <a:endParaRPr lang="cs-CZ" sz="2000" b="1" baseline="-25000" dirty="0"/>
              </a:p>
            </p:txBody>
          </p:sp>
        </mc:Choice>
        <mc:Fallback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0942" y="4433050"/>
                <a:ext cx="2386922" cy="535468"/>
              </a:xfrm>
              <a:prstGeom prst="rect">
                <a:avLst/>
              </a:prstGeom>
              <a:blipFill rotWithShape="1">
                <a:blip r:embed="rId3"/>
                <a:stretch>
                  <a:fillRect b="-681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0" name="Přímá spojnice 49"/>
          <p:cNvCxnSpPr/>
          <p:nvPr/>
        </p:nvCxnSpPr>
        <p:spPr bwMode="auto">
          <a:xfrm>
            <a:off x="3940942" y="5445224"/>
            <a:ext cx="215161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1" name="TextovéPole 50"/>
              <p:cNvSpPr txBox="1"/>
              <p:nvPr/>
            </p:nvSpPr>
            <p:spPr>
              <a:xfrm>
                <a:off x="3940941" y="5445224"/>
                <a:ext cx="2503267" cy="5354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sz="20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sz="2000" b="1" i="1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cs-CZ" sz="2000" b="1" i="1">
                            <a:latin typeface="Cambria Math"/>
                          </a:rPr>
                          <m:t>𝟒</m:t>
                        </m:r>
                      </m:den>
                    </m:f>
                    <m:r>
                      <a:rPr lang="cs-CZ" sz="2000" b="1" i="1">
                        <a:latin typeface="Cambria Math"/>
                      </a:rPr>
                      <m:t> </m:t>
                    </m:r>
                  </m:oMath>
                </a14:m>
                <a:r>
                  <a:rPr lang="cs-CZ" sz="2000" b="1" dirty="0" smtClean="0"/>
                  <a:t>S</a:t>
                </a:r>
                <a:r>
                  <a:rPr lang="cs-CZ" sz="2000" b="1" baseline="-25000" dirty="0"/>
                  <a:t>0</a:t>
                </a:r>
                <a:r>
                  <a:rPr lang="cs-CZ" sz="2000" b="1" dirty="0" smtClean="0"/>
                  <a:t> </a:t>
                </a:r>
                <a:r>
                  <a:rPr lang="cs-CZ" sz="2000" b="1" dirty="0" smtClean="0"/>
                  <a:t>= </a:t>
                </a:r>
                <a:r>
                  <a:rPr lang="cs-CZ" sz="2000" b="1" dirty="0" smtClean="0"/>
                  <a:t>96 000 cm</a:t>
                </a:r>
                <a:r>
                  <a:rPr lang="cs-CZ" sz="2000" b="1" baseline="30000" dirty="0" smtClean="0"/>
                  <a:t>2</a:t>
                </a:r>
                <a:endParaRPr lang="cs-CZ" sz="2000" b="1" baseline="30000" dirty="0"/>
              </a:p>
            </p:txBody>
          </p:sp>
        </mc:Choice>
        <mc:Fallback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0941" y="5445224"/>
                <a:ext cx="2503267" cy="535468"/>
              </a:xfrm>
              <a:prstGeom prst="rect">
                <a:avLst/>
              </a:prstGeom>
              <a:blipFill rotWithShape="1">
                <a:blip r:embed="rId4"/>
                <a:stretch>
                  <a:fillRect b="-681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2" name="Přímá spojnice 51"/>
          <p:cNvCxnSpPr/>
          <p:nvPr/>
        </p:nvCxnSpPr>
        <p:spPr bwMode="auto">
          <a:xfrm flipV="1">
            <a:off x="3949299" y="5981050"/>
            <a:ext cx="2143253" cy="344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3" name="TextovéPole 52"/>
              <p:cNvSpPr txBox="1"/>
              <p:nvPr/>
            </p:nvSpPr>
            <p:spPr>
              <a:xfrm>
                <a:off x="3940942" y="4909756"/>
                <a:ext cx="2287242" cy="5354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sz="20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sz="2000" b="1" i="1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cs-CZ" sz="2000" b="1" i="1">
                            <a:latin typeface="Cambria Math"/>
                          </a:rPr>
                          <m:t>𝟒</m:t>
                        </m:r>
                      </m:den>
                    </m:f>
                    <m:r>
                      <a:rPr lang="cs-CZ" sz="2000" b="1" i="1">
                        <a:latin typeface="Cambria Math"/>
                      </a:rPr>
                      <m:t> </m:t>
                    </m:r>
                  </m:oMath>
                </a14:m>
                <a:r>
                  <a:rPr lang="cs-CZ" sz="2000" b="1" dirty="0" smtClean="0"/>
                  <a:t>S</a:t>
                </a:r>
                <a:r>
                  <a:rPr lang="cs-CZ" sz="2000" b="1" baseline="-25000" dirty="0"/>
                  <a:t>0</a:t>
                </a:r>
                <a:r>
                  <a:rPr lang="cs-CZ" sz="2000" b="1" dirty="0" smtClean="0"/>
                  <a:t> </a:t>
                </a:r>
                <a:r>
                  <a:rPr lang="cs-CZ" sz="2000" b="1" dirty="0" smtClean="0"/>
                  <a:t>= </a:t>
                </a:r>
                <a:r>
                  <a:rPr lang="cs-CZ" sz="2000" b="1" dirty="0" smtClean="0"/>
                  <a:t>96 000</a:t>
                </a:r>
                <a:endParaRPr lang="cs-CZ" sz="2000" b="1" dirty="0"/>
              </a:p>
            </p:txBody>
          </p:sp>
        </mc:Choice>
        <mc:Fallback>
          <p:sp>
            <p:nvSpPr>
              <p:cNvPr id="53" name="TextovéPol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0942" y="4909756"/>
                <a:ext cx="2287242" cy="535468"/>
              </a:xfrm>
              <a:prstGeom prst="rect">
                <a:avLst/>
              </a:prstGeom>
              <a:blipFill rotWithShape="1">
                <a:blip r:embed="rId5"/>
                <a:stretch>
                  <a:fillRect b="-681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TextovéPole 53"/>
          <p:cNvSpPr txBox="1"/>
          <p:nvPr/>
        </p:nvSpPr>
        <p:spPr>
          <a:xfrm>
            <a:off x="6092552" y="3281050"/>
            <a:ext cx="24943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</a:t>
            </a:r>
            <a:r>
              <a:rPr lang="cs-CZ" sz="2000" b="1" dirty="0" smtClean="0"/>
              <a:t>= </a:t>
            </a:r>
            <a:r>
              <a:rPr lang="cs-CZ" sz="2000" b="1" dirty="0" smtClean="0"/>
              <a:t>480 000 cm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cxnSp>
        <p:nvCxnSpPr>
          <p:cNvPr id="55" name="Přímá spojnice 54"/>
          <p:cNvCxnSpPr/>
          <p:nvPr/>
        </p:nvCxnSpPr>
        <p:spPr bwMode="auto">
          <a:xfrm>
            <a:off x="6092552" y="3300913"/>
            <a:ext cx="2551851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74139371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000"/>
                            </p:stCondLst>
                            <p:childTnLst>
                              <p:par>
                                <p:cTn id="1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000"/>
                            </p:stCondLst>
                            <p:childTnLst>
                              <p:par>
                                <p:cTn id="1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1000"/>
                            </p:stCondLst>
                            <p:childTnLst>
                              <p:par>
                                <p:cTn id="19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1500"/>
                            </p:stCondLst>
                            <p:childTnLst>
                              <p:par>
                                <p:cTn id="19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1000"/>
                            </p:stCondLst>
                            <p:childTnLst>
                              <p:par>
                                <p:cTn id="20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1500"/>
                            </p:stCondLst>
                            <p:childTnLst>
                              <p:par>
                                <p:cTn id="20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  <p:bldP spid="74" grpId="0"/>
      <p:bldP spid="76" grpId="0"/>
      <p:bldP spid="77" grpId="0"/>
      <p:bldP spid="78" grpId="0"/>
      <p:bldP spid="79" grpId="0"/>
      <p:bldP spid="81" grpId="0"/>
      <p:bldP spid="82" grpId="0"/>
      <p:bldP spid="83" grpId="0"/>
      <p:bldP spid="85" grpId="0"/>
      <p:bldP spid="88" grpId="0"/>
      <p:bldP spid="89" grpId="0"/>
      <p:bldP spid="90" grpId="0"/>
      <p:bldP spid="92" grpId="0"/>
      <p:bldP spid="40" grpId="0"/>
      <p:bldP spid="41" grpId="0"/>
      <p:bldP spid="42" grpId="0"/>
      <p:bldP spid="45" grpId="0"/>
      <p:bldP spid="47" grpId="0"/>
      <p:bldP spid="48" grpId="0"/>
      <p:bldP spid="51" grpId="0"/>
      <p:bldP spid="53" grpId="0"/>
      <p:bldP spid="5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>Tělesa</a:t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endParaRPr lang="cs-CZ" sz="3200" dirty="0"/>
          </a:p>
        </p:txBody>
      </p:sp>
      <p:sp>
        <p:nvSpPr>
          <p:cNvPr id="2" name="Krychle 1"/>
          <p:cNvSpPr/>
          <p:nvPr/>
        </p:nvSpPr>
        <p:spPr bwMode="auto">
          <a:xfrm>
            <a:off x="107504" y="5301368"/>
            <a:ext cx="1440000" cy="1440000"/>
          </a:xfrm>
          <a:prstGeom prst="cub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Krychle 23"/>
          <p:cNvSpPr/>
          <p:nvPr/>
        </p:nvSpPr>
        <p:spPr bwMode="auto">
          <a:xfrm>
            <a:off x="1642323" y="4223791"/>
            <a:ext cx="1440000" cy="2376104"/>
          </a:xfrm>
          <a:prstGeom prst="cub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ovnoramenný trojúhelník 2"/>
          <p:cNvSpPr/>
          <p:nvPr/>
        </p:nvSpPr>
        <p:spPr bwMode="auto">
          <a:xfrm rot="2403441">
            <a:off x="3542403" y="5198042"/>
            <a:ext cx="648072" cy="1512168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Rovnoramenný trojúhelník 24"/>
          <p:cNvSpPr/>
          <p:nvPr/>
        </p:nvSpPr>
        <p:spPr bwMode="auto">
          <a:xfrm rot="2403441">
            <a:off x="3549032" y="3393076"/>
            <a:ext cx="648072" cy="1512168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" name="Přímá spojnice 4"/>
          <p:cNvCxnSpPr/>
          <p:nvPr/>
        </p:nvCxnSpPr>
        <p:spPr bwMode="auto">
          <a:xfrm flipH="1">
            <a:off x="3121200" y="4510800"/>
            <a:ext cx="6629" cy="18049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 flipH="1">
            <a:off x="3635897" y="4911622"/>
            <a:ext cx="6629" cy="18049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Přímá spojnice 26"/>
          <p:cNvCxnSpPr/>
          <p:nvPr/>
        </p:nvCxnSpPr>
        <p:spPr bwMode="auto">
          <a:xfrm flipH="1">
            <a:off x="4337809" y="3569006"/>
            <a:ext cx="6629" cy="18049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Přímá spojnice 13"/>
          <p:cNvCxnSpPr/>
          <p:nvPr/>
        </p:nvCxnSpPr>
        <p:spPr bwMode="auto">
          <a:xfrm flipH="1">
            <a:off x="3635809" y="5347406"/>
            <a:ext cx="725145" cy="1365949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>
            <a:stCxn id="3" idx="2"/>
            <a:endCxn id="3" idx="4"/>
          </p:cNvCxnSpPr>
          <p:nvPr/>
        </p:nvCxnSpPr>
        <p:spPr bwMode="auto">
          <a:xfrm>
            <a:off x="3131841" y="6324299"/>
            <a:ext cx="496034" cy="417069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Lichoběžník 29"/>
          <p:cNvSpPr/>
          <p:nvPr/>
        </p:nvSpPr>
        <p:spPr bwMode="auto">
          <a:xfrm rot="1669892">
            <a:off x="4530139" y="3370761"/>
            <a:ext cx="1411122" cy="787242"/>
          </a:xfrm>
          <a:prstGeom prst="trapezoid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Lichoběžník 32"/>
          <p:cNvSpPr/>
          <p:nvPr/>
        </p:nvSpPr>
        <p:spPr bwMode="auto">
          <a:xfrm rot="1669892">
            <a:off x="4537414" y="5381520"/>
            <a:ext cx="1411122" cy="787242"/>
          </a:xfrm>
          <a:prstGeom prst="trapezoid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2" name="Přímá spojnice 31"/>
          <p:cNvCxnSpPr/>
          <p:nvPr/>
        </p:nvCxnSpPr>
        <p:spPr bwMode="auto">
          <a:xfrm>
            <a:off x="4420800" y="3780000"/>
            <a:ext cx="0" cy="201075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5868144" y="3676102"/>
            <a:ext cx="0" cy="201075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>
            <a:off x="5669976" y="4430051"/>
            <a:ext cx="0" cy="201075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4967976" y="3181236"/>
            <a:ext cx="0" cy="201075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 flipH="1">
            <a:off x="5669976" y="5686861"/>
            <a:ext cx="205368" cy="765776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4435259" y="5796000"/>
            <a:ext cx="1234717" cy="64481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Pravidelný pětiúhelník 42"/>
          <p:cNvSpPr/>
          <p:nvPr/>
        </p:nvSpPr>
        <p:spPr bwMode="auto">
          <a:xfrm rot="1221253">
            <a:off x="5911179" y="5406293"/>
            <a:ext cx="1512168" cy="932958"/>
          </a:xfrm>
          <a:prstGeom prst="pentagon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5" name="Přímá spojnice 44"/>
          <p:cNvCxnSpPr>
            <a:stCxn id="43" idx="1"/>
          </p:cNvCxnSpPr>
          <p:nvPr/>
        </p:nvCxnSpPr>
        <p:spPr bwMode="auto">
          <a:xfrm flipV="1">
            <a:off x="5996694" y="3746483"/>
            <a:ext cx="807235" cy="176006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Přímá spojnice 46"/>
          <p:cNvCxnSpPr>
            <a:endCxn id="43" idx="0"/>
          </p:cNvCxnSpPr>
          <p:nvPr/>
        </p:nvCxnSpPr>
        <p:spPr bwMode="auto">
          <a:xfrm>
            <a:off x="6813497" y="3746483"/>
            <a:ext cx="16018" cy="1688937"/>
          </a:xfrm>
          <a:prstGeom prst="line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Přímá spojnice 48"/>
          <p:cNvCxnSpPr>
            <a:endCxn id="43" idx="5"/>
          </p:cNvCxnSpPr>
          <p:nvPr/>
        </p:nvCxnSpPr>
        <p:spPr bwMode="auto">
          <a:xfrm>
            <a:off x="6813497" y="3764382"/>
            <a:ext cx="600941" cy="226812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>
            <a:endCxn id="43" idx="2"/>
          </p:cNvCxnSpPr>
          <p:nvPr/>
        </p:nvCxnSpPr>
        <p:spPr bwMode="auto">
          <a:xfrm flipH="1">
            <a:off x="6066904" y="3764382"/>
            <a:ext cx="754602" cy="238320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>
            <a:endCxn id="43" idx="4"/>
          </p:cNvCxnSpPr>
          <p:nvPr/>
        </p:nvCxnSpPr>
        <p:spPr bwMode="auto">
          <a:xfrm>
            <a:off x="6829515" y="3764382"/>
            <a:ext cx="113604" cy="270827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 flipH="1">
            <a:off x="6929868" y="6032509"/>
            <a:ext cx="471319" cy="440146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Přímá spojnice 56"/>
          <p:cNvCxnSpPr>
            <a:stCxn id="43" idx="2"/>
            <a:endCxn id="43" idx="4"/>
          </p:cNvCxnSpPr>
          <p:nvPr/>
        </p:nvCxnSpPr>
        <p:spPr bwMode="auto">
          <a:xfrm>
            <a:off x="6066904" y="6147590"/>
            <a:ext cx="876215" cy="325065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>
            <a:stCxn id="43" idx="1"/>
            <a:endCxn id="43" idx="2"/>
          </p:cNvCxnSpPr>
          <p:nvPr/>
        </p:nvCxnSpPr>
        <p:spPr bwMode="auto">
          <a:xfrm>
            <a:off x="5996694" y="5506543"/>
            <a:ext cx="70210" cy="641047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Ovál 59"/>
          <p:cNvSpPr/>
          <p:nvPr/>
        </p:nvSpPr>
        <p:spPr bwMode="auto">
          <a:xfrm>
            <a:off x="7668344" y="6032509"/>
            <a:ext cx="1059607" cy="492835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2" name="Ovál 61"/>
          <p:cNvSpPr/>
          <p:nvPr/>
        </p:nvSpPr>
        <p:spPr bwMode="auto">
          <a:xfrm>
            <a:off x="7647245" y="4626513"/>
            <a:ext cx="1059607" cy="492835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3" name="Přímá spojnice 62"/>
          <p:cNvCxnSpPr>
            <a:stCxn id="62" idx="2"/>
            <a:endCxn id="60" idx="2"/>
          </p:cNvCxnSpPr>
          <p:nvPr/>
        </p:nvCxnSpPr>
        <p:spPr bwMode="auto">
          <a:xfrm>
            <a:off x="7647245" y="4872931"/>
            <a:ext cx="21099" cy="140599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Přímá spojnice 66"/>
          <p:cNvCxnSpPr/>
          <p:nvPr/>
        </p:nvCxnSpPr>
        <p:spPr bwMode="auto">
          <a:xfrm>
            <a:off x="8717401" y="4886322"/>
            <a:ext cx="21099" cy="140599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23" name="Oblouk 5122"/>
          <p:cNvSpPr/>
          <p:nvPr/>
        </p:nvSpPr>
        <p:spPr bwMode="auto">
          <a:xfrm rot="10800000">
            <a:off x="7678893" y="6039633"/>
            <a:ext cx="1058400" cy="493200"/>
          </a:xfrm>
          <a:prstGeom prst="arc">
            <a:avLst>
              <a:gd name="adj1" fmla="val 10748642"/>
              <a:gd name="adj2" fmla="val 0"/>
            </a:avLst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9" name="Ovál 68"/>
          <p:cNvSpPr/>
          <p:nvPr/>
        </p:nvSpPr>
        <p:spPr bwMode="auto">
          <a:xfrm>
            <a:off x="297700" y="4014804"/>
            <a:ext cx="1059607" cy="492835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2" name="Oblouk 71"/>
          <p:cNvSpPr/>
          <p:nvPr/>
        </p:nvSpPr>
        <p:spPr bwMode="auto">
          <a:xfrm rot="10800000">
            <a:off x="298907" y="4015920"/>
            <a:ext cx="1058400" cy="493200"/>
          </a:xfrm>
          <a:prstGeom prst="arc">
            <a:avLst>
              <a:gd name="adj1" fmla="val 10748642"/>
              <a:gd name="adj2" fmla="val 0"/>
            </a:avLst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125" name="Přímá spojnice 5124"/>
          <p:cNvCxnSpPr>
            <a:stCxn id="69" idx="2"/>
          </p:cNvCxnSpPr>
          <p:nvPr/>
        </p:nvCxnSpPr>
        <p:spPr bwMode="auto">
          <a:xfrm flipV="1">
            <a:off x="297700" y="2708920"/>
            <a:ext cx="501321" cy="155230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27" name="Přímá spojnice 5126"/>
          <p:cNvCxnSpPr>
            <a:endCxn id="69" idx="6"/>
          </p:cNvCxnSpPr>
          <p:nvPr/>
        </p:nvCxnSpPr>
        <p:spPr bwMode="auto">
          <a:xfrm>
            <a:off x="799021" y="2708920"/>
            <a:ext cx="558286" cy="155230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7" name="Ovál 86"/>
          <p:cNvSpPr/>
          <p:nvPr/>
        </p:nvSpPr>
        <p:spPr bwMode="auto">
          <a:xfrm>
            <a:off x="7623104" y="2968878"/>
            <a:ext cx="1260000" cy="492835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8" name="Oblouk 87"/>
          <p:cNvSpPr/>
          <p:nvPr/>
        </p:nvSpPr>
        <p:spPr bwMode="auto">
          <a:xfrm rot="10800000">
            <a:off x="7623103" y="2970000"/>
            <a:ext cx="1260000" cy="493200"/>
          </a:xfrm>
          <a:prstGeom prst="arc">
            <a:avLst>
              <a:gd name="adj1" fmla="val 10748642"/>
              <a:gd name="adj2" fmla="val 0"/>
            </a:avLst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9" name="Ovál 88"/>
          <p:cNvSpPr/>
          <p:nvPr/>
        </p:nvSpPr>
        <p:spPr bwMode="auto">
          <a:xfrm>
            <a:off x="7623103" y="2630934"/>
            <a:ext cx="1260000" cy="1260000"/>
          </a:xfrm>
          <a:prstGeom prst="ellipse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38" name="TextovéPole 5137"/>
          <p:cNvSpPr txBox="1"/>
          <p:nvPr/>
        </p:nvSpPr>
        <p:spPr>
          <a:xfrm>
            <a:off x="426994" y="4952000"/>
            <a:ext cx="1109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Krychle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92" name="TextovéPole 91"/>
          <p:cNvSpPr txBox="1"/>
          <p:nvPr/>
        </p:nvSpPr>
        <p:spPr>
          <a:xfrm>
            <a:off x="6025361" y="5815701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Jehlan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93" name="TextovéPole 92"/>
          <p:cNvSpPr txBox="1"/>
          <p:nvPr/>
        </p:nvSpPr>
        <p:spPr>
          <a:xfrm>
            <a:off x="1971583" y="4221619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Kvádr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94" name="TextovéPole 93"/>
          <p:cNvSpPr txBox="1"/>
          <p:nvPr/>
        </p:nvSpPr>
        <p:spPr>
          <a:xfrm>
            <a:off x="2848297" y="3170393"/>
            <a:ext cx="1286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Hranol</a:t>
            </a:r>
          </a:p>
          <a:p>
            <a:pPr algn="ctr"/>
            <a:r>
              <a:rPr lang="cs-CZ" b="1" dirty="0" smtClean="0">
                <a:solidFill>
                  <a:srgbClr val="FF0000"/>
                </a:solidFill>
              </a:rPr>
              <a:t>(trojboký)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95" name="TextovéPole 94"/>
          <p:cNvSpPr txBox="1"/>
          <p:nvPr/>
        </p:nvSpPr>
        <p:spPr>
          <a:xfrm>
            <a:off x="4978137" y="2604708"/>
            <a:ext cx="14322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Hranol</a:t>
            </a:r>
          </a:p>
          <a:p>
            <a:pPr algn="ctr"/>
            <a:r>
              <a:rPr lang="cs-CZ" b="1" dirty="0" smtClean="0">
                <a:solidFill>
                  <a:srgbClr val="FF0000"/>
                </a:solidFill>
              </a:rPr>
              <a:t>(čtyřboký)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96" name="TextovéPole 95"/>
          <p:cNvSpPr txBox="1"/>
          <p:nvPr/>
        </p:nvSpPr>
        <p:spPr>
          <a:xfrm>
            <a:off x="323626" y="3598399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Kužel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97" name="TextovéPole 96"/>
          <p:cNvSpPr txBox="1"/>
          <p:nvPr/>
        </p:nvSpPr>
        <p:spPr>
          <a:xfrm>
            <a:off x="7920000" y="194400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Válec</a:t>
            </a:r>
            <a:endParaRPr lang="cs-CZ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7749047" y="3030629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Koule</a:t>
            </a:r>
            <a:endParaRPr lang="cs-CZ" b="1" dirty="0">
              <a:solidFill>
                <a:srgbClr val="FF0000"/>
              </a:solidFill>
            </a:endParaRPr>
          </a:p>
        </p:txBody>
      </p:sp>
      <p:cxnSp>
        <p:nvCxnSpPr>
          <p:cNvPr id="5140" name="Přímá spojnice 5139"/>
          <p:cNvCxnSpPr/>
          <p:nvPr/>
        </p:nvCxnSpPr>
        <p:spPr bwMode="auto">
          <a:xfrm flipV="1">
            <a:off x="107504" y="6386533"/>
            <a:ext cx="392748" cy="35483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142" name="Přímá spojnice 5141"/>
          <p:cNvCxnSpPr/>
          <p:nvPr/>
        </p:nvCxnSpPr>
        <p:spPr bwMode="auto">
          <a:xfrm>
            <a:off x="492172" y="6381328"/>
            <a:ext cx="105549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147" name="Přímá spojnice 5146"/>
          <p:cNvCxnSpPr/>
          <p:nvPr/>
        </p:nvCxnSpPr>
        <p:spPr bwMode="auto">
          <a:xfrm>
            <a:off x="500252" y="5301368"/>
            <a:ext cx="0" cy="108516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Přímá spojnice 108"/>
          <p:cNvCxnSpPr/>
          <p:nvPr/>
        </p:nvCxnSpPr>
        <p:spPr bwMode="auto">
          <a:xfrm>
            <a:off x="2045135" y="6236482"/>
            <a:ext cx="105549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0" name="Přímá spojnice 109"/>
          <p:cNvCxnSpPr/>
          <p:nvPr/>
        </p:nvCxnSpPr>
        <p:spPr bwMode="auto">
          <a:xfrm flipV="1">
            <a:off x="1631431" y="6238800"/>
            <a:ext cx="392748" cy="35483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Přímá spojnice 110"/>
          <p:cNvCxnSpPr/>
          <p:nvPr/>
        </p:nvCxnSpPr>
        <p:spPr bwMode="auto">
          <a:xfrm>
            <a:off x="2024179" y="4231290"/>
            <a:ext cx="20956" cy="202129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13" name="TextovéPole 112"/>
          <p:cNvSpPr txBox="1"/>
          <p:nvPr/>
        </p:nvSpPr>
        <p:spPr>
          <a:xfrm>
            <a:off x="5760000" y="194400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Kužel</a:t>
            </a:r>
            <a:endParaRPr lang="cs-CZ" dirty="0"/>
          </a:p>
        </p:txBody>
      </p:sp>
      <p:sp>
        <p:nvSpPr>
          <p:cNvPr id="115" name="TextovéPole 114"/>
          <p:cNvSpPr txBox="1"/>
          <p:nvPr/>
        </p:nvSpPr>
        <p:spPr>
          <a:xfrm>
            <a:off x="4680000" y="194383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Krychle</a:t>
            </a:r>
            <a:endParaRPr lang="cs-CZ" dirty="0"/>
          </a:p>
        </p:txBody>
      </p:sp>
      <p:sp>
        <p:nvSpPr>
          <p:cNvPr id="116" name="TextovéPole 115"/>
          <p:cNvSpPr txBox="1"/>
          <p:nvPr/>
        </p:nvSpPr>
        <p:spPr>
          <a:xfrm>
            <a:off x="6840000" y="194400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Kvádr</a:t>
            </a:r>
            <a:endParaRPr lang="cs-CZ" dirty="0"/>
          </a:p>
        </p:txBody>
      </p:sp>
      <p:sp>
        <p:nvSpPr>
          <p:cNvPr id="117" name="TextovéPole 116"/>
          <p:cNvSpPr txBox="1"/>
          <p:nvPr/>
        </p:nvSpPr>
        <p:spPr>
          <a:xfrm>
            <a:off x="360000" y="1944000"/>
            <a:ext cx="1176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Hranol</a:t>
            </a:r>
          </a:p>
          <a:p>
            <a:pPr algn="ctr"/>
            <a:r>
              <a:rPr lang="cs-CZ" dirty="0" smtClean="0"/>
              <a:t>(trojboký)</a:t>
            </a:r>
            <a:endParaRPr lang="cs-CZ" dirty="0"/>
          </a:p>
        </p:txBody>
      </p:sp>
      <p:sp>
        <p:nvSpPr>
          <p:cNvPr id="118" name="TextovéPole 117"/>
          <p:cNvSpPr txBox="1"/>
          <p:nvPr/>
        </p:nvSpPr>
        <p:spPr>
          <a:xfrm>
            <a:off x="1440000" y="1944000"/>
            <a:ext cx="12787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Hranol</a:t>
            </a:r>
          </a:p>
          <a:p>
            <a:pPr algn="ctr"/>
            <a:r>
              <a:rPr lang="cs-CZ" dirty="0" smtClean="0"/>
              <a:t>(čtyřboký)</a:t>
            </a:r>
            <a:endParaRPr lang="cs-CZ" dirty="0"/>
          </a:p>
        </p:txBody>
      </p:sp>
      <p:sp>
        <p:nvSpPr>
          <p:cNvPr id="119" name="TextovéPole 118"/>
          <p:cNvSpPr txBox="1"/>
          <p:nvPr/>
        </p:nvSpPr>
        <p:spPr>
          <a:xfrm>
            <a:off x="2520000" y="194400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Jehlan</a:t>
            </a:r>
            <a:endParaRPr lang="cs-CZ" dirty="0"/>
          </a:p>
        </p:txBody>
      </p:sp>
      <p:sp>
        <p:nvSpPr>
          <p:cNvPr id="120" name="TextovéPole 119"/>
          <p:cNvSpPr txBox="1"/>
          <p:nvPr/>
        </p:nvSpPr>
        <p:spPr>
          <a:xfrm>
            <a:off x="3600000" y="194400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Koule</a:t>
            </a:r>
            <a:endParaRPr lang="cs-CZ" dirty="0"/>
          </a:p>
        </p:txBody>
      </p:sp>
      <p:sp>
        <p:nvSpPr>
          <p:cNvPr id="121" name="TextovéPole 120"/>
          <p:cNvSpPr txBox="1"/>
          <p:nvPr/>
        </p:nvSpPr>
        <p:spPr>
          <a:xfrm>
            <a:off x="7705730" y="537397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Válec</a:t>
            </a:r>
            <a:endParaRPr lang="cs-CZ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6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8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9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0" dur="2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</p:childTnLst>
        </p:cTn>
      </p:par>
    </p:tnLst>
    <p:bldLst>
      <p:bldP spid="5138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113" grpId="0"/>
      <p:bldP spid="115" grpId="0"/>
      <p:bldP spid="116" grpId="0"/>
      <p:bldP spid="117" grpId="0"/>
      <p:bldP spid="118" grpId="0"/>
      <p:bldP spid="119" grpId="0"/>
      <p:bldP spid="120" grpId="0"/>
      <p:bldP spid="1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Síť kvádru a krychle</a:t>
            </a: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265940" y="2024561"/>
            <a:ext cx="84249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cs-CZ" sz="2000" dirty="0" smtClean="0">
                <a:latin typeface="Arial Black" panose="020B0A04020102020204" pitchFamily="34" charset="0"/>
                <a:cs typeface="Times New Roman" pitchFamily="18" charset="0"/>
              </a:rPr>
              <a:t>Síť </a:t>
            </a:r>
            <a:r>
              <a:rPr lang="cs-CZ" sz="2000" dirty="0">
                <a:latin typeface="Arial Black" panose="020B0A04020102020204" pitchFamily="34" charset="0"/>
                <a:cs typeface="Times New Roman" pitchFamily="18" charset="0"/>
              </a:rPr>
              <a:t>tělesa sestrojíme tak, že všechny jeho stěny zakreslíme do jedné roviny takovým způsobem, že např. po vystřižení z papíru bude možné vytvořit model příslušného tělesa.</a:t>
            </a:r>
            <a:endParaRPr lang="cs-CZ" sz="28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2" name="Obdélník 1"/>
          <p:cNvSpPr/>
          <p:nvPr/>
        </p:nvSpPr>
        <p:spPr bwMode="auto">
          <a:xfrm>
            <a:off x="180000" y="4500000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Obdélník 16"/>
          <p:cNvSpPr/>
          <p:nvPr/>
        </p:nvSpPr>
        <p:spPr bwMode="auto">
          <a:xfrm>
            <a:off x="1260000" y="4500000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Obdélník 17"/>
          <p:cNvSpPr/>
          <p:nvPr/>
        </p:nvSpPr>
        <p:spPr bwMode="auto">
          <a:xfrm>
            <a:off x="1260000" y="3420000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Obdélník 18"/>
          <p:cNvSpPr/>
          <p:nvPr/>
        </p:nvSpPr>
        <p:spPr bwMode="auto">
          <a:xfrm>
            <a:off x="1260000" y="5580000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Obdélník 19"/>
          <p:cNvSpPr/>
          <p:nvPr/>
        </p:nvSpPr>
        <p:spPr bwMode="auto">
          <a:xfrm>
            <a:off x="2340000" y="4500000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Obdélník 20"/>
          <p:cNvSpPr/>
          <p:nvPr/>
        </p:nvSpPr>
        <p:spPr bwMode="auto">
          <a:xfrm>
            <a:off x="3420000" y="4500000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" name="Přímá spojnice 4"/>
          <p:cNvCxnSpPr/>
          <p:nvPr/>
        </p:nvCxnSpPr>
        <p:spPr bwMode="auto">
          <a:xfrm flipV="1">
            <a:off x="6948512" y="6374496"/>
            <a:ext cx="1566000" cy="36687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Přímá spojnice 23"/>
          <p:cNvCxnSpPr/>
          <p:nvPr/>
        </p:nvCxnSpPr>
        <p:spPr bwMode="auto">
          <a:xfrm flipV="1">
            <a:off x="8489272" y="5070650"/>
            <a:ext cx="157344" cy="1272811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Přímá spojnice 24"/>
          <p:cNvCxnSpPr/>
          <p:nvPr/>
        </p:nvCxnSpPr>
        <p:spPr bwMode="auto">
          <a:xfrm flipV="1">
            <a:off x="7098440" y="5078447"/>
            <a:ext cx="1548176" cy="28532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>
            <a:off x="6536680" y="5363775"/>
            <a:ext cx="411832" cy="1377593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Přímá spojnice 26"/>
          <p:cNvCxnSpPr/>
          <p:nvPr/>
        </p:nvCxnSpPr>
        <p:spPr bwMode="auto">
          <a:xfrm>
            <a:off x="7872528" y="4139487"/>
            <a:ext cx="1019952" cy="630947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Přímá spojnice 27"/>
          <p:cNvCxnSpPr/>
          <p:nvPr/>
        </p:nvCxnSpPr>
        <p:spPr bwMode="auto">
          <a:xfrm flipV="1">
            <a:off x="7581705" y="4169772"/>
            <a:ext cx="306117" cy="1106633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 flipV="1">
            <a:off x="6948512" y="5363775"/>
            <a:ext cx="152400" cy="1377593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5505400" y="4863976"/>
            <a:ext cx="435000" cy="135812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5505400" y="4863976"/>
            <a:ext cx="1031280" cy="50567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 flipV="1">
            <a:off x="8489272" y="4770434"/>
            <a:ext cx="403208" cy="158744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5940400" y="6222096"/>
            <a:ext cx="1008112" cy="51927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Přímá spojnice 60"/>
          <p:cNvCxnSpPr/>
          <p:nvPr/>
        </p:nvCxnSpPr>
        <p:spPr bwMode="auto">
          <a:xfrm>
            <a:off x="5832000" y="4500008"/>
            <a:ext cx="58429" cy="549413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Přímá spojnice 61"/>
          <p:cNvCxnSpPr/>
          <p:nvPr/>
        </p:nvCxnSpPr>
        <p:spPr bwMode="auto">
          <a:xfrm flipV="1">
            <a:off x="6675652" y="5790615"/>
            <a:ext cx="360000" cy="10342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Přímá spojnice 68"/>
          <p:cNvCxnSpPr/>
          <p:nvPr/>
        </p:nvCxnSpPr>
        <p:spPr bwMode="auto">
          <a:xfrm flipV="1">
            <a:off x="5810709" y="4098761"/>
            <a:ext cx="1605855" cy="40713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Přímá spojnice 70"/>
          <p:cNvCxnSpPr/>
          <p:nvPr/>
        </p:nvCxnSpPr>
        <p:spPr bwMode="auto">
          <a:xfrm>
            <a:off x="7416000" y="4104008"/>
            <a:ext cx="87933" cy="1172397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Přímá spojnice 82"/>
          <p:cNvCxnSpPr/>
          <p:nvPr/>
        </p:nvCxnSpPr>
        <p:spPr bwMode="auto">
          <a:xfrm flipH="1">
            <a:off x="5832000" y="3348000"/>
            <a:ext cx="506865" cy="114543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Přímá spojnice 101"/>
          <p:cNvCxnSpPr/>
          <p:nvPr/>
        </p:nvCxnSpPr>
        <p:spPr bwMode="auto">
          <a:xfrm flipV="1">
            <a:off x="6315572" y="3040177"/>
            <a:ext cx="1569044" cy="306349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Přímá spojnice 104"/>
          <p:cNvCxnSpPr/>
          <p:nvPr/>
        </p:nvCxnSpPr>
        <p:spPr bwMode="auto">
          <a:xfrm flipH="1">
            <a:off x="7416000" y="3042363"/>
            <a:ext cx="456528" cy="105639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60072430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3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9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2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5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8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1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4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7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0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3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Síť krychle</a:t>
            </a: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0" y="2024561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400" dirty="0" smtClean="0">
                <a:latin typeface="Arial Black" panose="020B0A04020102020204" pitchFamily="34" charset="0"/>
                <a:cs typeface="Times New Roman" pitchFamily="18" charset="0"/>
              </a:rPr>
              <a:t>Síť krychle se skládá ze šesti shodných čtverců. </a:t>
            </a:r>
            <a:endParaRPr lang="cs-CZ" sz="24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2" name="Obdélník 1"/>
          <p:cNvSpPr/>
          <p:nvPr/>
        </p:nvSpPr>
        <p:spPr bwMode="auto">
          <a:xfrm>
            <a:off x="1907704" y="4500000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Obdélník 16"/>
          <p:cNvSpPr/>
          <p:nvPr/>
        </p:nvSpPr>
        <p:spPr bwMode="auto">
          <a:xfrm>
            <a:off x="2987704" y="4500000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Obdélník 17"/>
          <p:cNvSpPr/>
          <p:nvPr/>
        </p:nvSpPr>
        <p:spPr bwMode="auto">
          <a:xfrm>
            <a:off x="2987704" y="3420000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Obdélník 18"/>
          <p:cNvSpPr/>
          <p:nvPr/>
        </p:nvSpPr>
        <p:spPr bwMode="auto">
          <a:xfrm>
            <a:off x="2987704" y="5580000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Obdélník 19"/>
          <p:cNvSpPr/>
          <p:nvPr/>
        </p:nvSpPr>
        <p:spPr bwMode="auto">
          <a:xfrm>
            <a:off x="4067704" y="4500000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Obdélník 20"/>
          <p:cNvSpPr/>
          <p:nvPr/>
        </p:nvSpPr>
        <p:spPr bwMode="auto">
          <a:xfrm>
            <a:off x="5147704" y="4500000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Obdélník 29"/>
          <p:cNvSpPr/>
          <p:nvPr/>
        </p:nvSpPr>
        <p:spPr>
          <a:xfrm>
            <a:off x="0" y="2453789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400" dirty="0" smtClean="0">
                <a:latin typeface="Arial Black" panose="020B0A04020102020204" pitchFamily="34" charset="0"/>
                <a:cs typeface="Times New Roman" pitchFamily="18" charset="0"/>
              </a:rPr>
              <a:t>Sestroj síť krychle, je-li délka její hrany 35 mm. </a:t>
            </a:r>
            <a:endParaRPr lang="cs-CZ" sz="24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31" name="Obdélník 30"/>
          <p:cNvSpPr/>
          <p:nvPr/>
        </p:nvSpPr>
        <p:spPr>
          <a:xfrm>
            <a:off x="4427984" y="5766057"/>
            <a:ext cx="47273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dirty="0" smtClean="0">
                <a:latin typeface="Arial Black" panose="020B0A04020102020204" pitchFamily="34" charset="0"/>
                <a:cs typeface="Times New Roman" pitchFamily="18" charset="0"/>
              </a:rPr>
              <a:t>Umíš sestrojit i jiné sítě krychle se stejnými rozměry? </a:t>
            </a:r>
            <a:br>
              <a:rPr lang="cs-CZ" sz="2000" dirty="0" smtClean="0">
                <a:latin typeface="Arial Black" panose="020B0A04020102020204" pitchFamily="34" charset="0"/>
                <a:cs typeface="Times New Roman" pitchFamily="18" charset="0"/>
              </a:rPr>
            </a:br>
            <a:r>
              <a:rPr lang="cs-CZ" sz="2000" dirty="0" smtClean="0">
                <a:latin typeface="Arial Black" panose="020B0A04020102020204" pitchFamily="34" charset="0"/>
                <a:cs typeface="Times New Roman" pitchFamily="18" charset="0"/>
              </a:rPr>
              <a:t>Je jich celkem 11!</a:t>
            </a:r>
            <a:endParaRPr lang="cs-CZ" sz="20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407008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Síť kvádru</a:t>
            </a: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623998" y="1916832"/>
            <a:ext cx="852000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200" dirty="0" smtClean="0">
                <a:latin typeface="Arial Black" panose="020B0A04020102020204" pitchFamily="34" charset="0"/>
                <a:cs typeface="Times New Roman" pitchFamily="18" charset="0"/>
              </a:rPr>
              <a:t>Síť kvádru se skládá ze tří dvojic shodných obdélníků. </a:t>
            </a:r>
            <a:endParaRPr lang="cs-CZ" sz="22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2" name="Obdélník 1"/>
          <p:cNvSpPr/>
          <p:nvPr/>
        </p:nvSpPr>
        <p:spPr bwMode="auto">
          <a:xfrm>
            <a:off x="360000" y="3788920"/>
            <a:ext cx="1440000" cy="180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Obdélník 16"/>
          <p:cNvSpPr/>
          <p:nvPr/>
        </p:nvSpPr>
        <p:spPr bwMode="auto">
          <a:xfrm>
            <a:off x="1800000" y="3788920"/>
            <a:ext cx="1080000" cy="180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Obdélník 17"/>
          <p:cNvSpPr/>
          <p:nvPr/>
        </p:nvSpPr>
        <p:spPr bwMode="auto">
          <a:xfrm>
            <a:off x="2880000" y="3788920"/>
            <a:ext cx="1440000" cy="180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Obdélník 18"/>
          <p:cNvSpPr/>
          <p:nvPr/>
        </p:nvSpPr>
        <p:spPr bwMode="auto">
          <a:xfrm>
            <a:off x="2880000" y="2708920"/>
            <a:ext cx="144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Obdélník 19"/>
          <p:cNvSpPr/>
          <p:nvPr/>
        </p:nvSpPr>
        <p:spPr bwMode="auto">
          <a:xfrm>
            <a:off x="4320000" y="3788920"/>
            <a:ext cx="1080000" cy="180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Obdélník 20"/>
          <p:cNvSpPr/>
          <p:nvPr/>
        </p:nvSpPr>
        <p:spPr bwMode="auto">
          <a:xfrm>
            <a:off x="2880000" y="5588920"/>
            <a:ext cx="144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Obdélník 29"/>
          <p:cNvSpPr/>
          <p:nvPr/>
        </p:nvSpPr>
        <p:spPr>
          <a:xfrm>
            <a:off x="0" y="2276872"/>
            <a:ext cx="91440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100" dirty="0" smtClean="0">
                <a:latin typeface="Arial Black" panose="020B0A04020102020204" pitchFamily="34" charset="0"/>
                <a:cs typeface="Times New Roman" pitchFamily="18" charset="0"/>
              </a:rPr>
              <a:t>Sestroj síť kvádru, jsou-li délky jeho hran 3 cm, 4 cm, 5 cm. </a:t>
            </a:r>
            <a:endParaRPr lang="cs-CZ" sz="21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31" name="Obdélník 30"/>
          <p:cNvSpPr/>
          <p:nvPr/>
        </p:nvSpPr>
        <p:spPr>
          <a:xfrm>
            <a:off x="386694" y="4488865"/>
            <a:ext cx="8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5 cm</a:t>
            </a:r>
            <a:endParaRPr lang="cs-CZ" sz="16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5400000" y="4488865"/>
            <a:ext cx="8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5 cm</a:t>
            </a:r>
            <a:endParaRPr lang="cs-CZ" sz="16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5207" y="3430123"/>
            <a:ext cx="8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4 cm</a:t>
            </a:r>
            <a:endParaRPr lang="cs-CZ" sz="16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14" name="Obdélník 13"/>
          <p:cNvSpPr/>
          <p:nvPr/>
        </p:nvSpPr>
        <p:spPr>
          <a:xfrm>
            <a:off x="3184482" y="3430123"/>
            <a:ext cx="8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4 cm</a:t>
            </a:r>
            <a:endParaRPr lang="cs-CZ" sz="16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1800564" y="4551436"/>
            <a:ext cx="8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5 cm</a:t>
            </a:r>
            <a:endParaRPr lang="cs-CZ" sz="16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16" name="Obdélník 15"/>
          <p:cNvSpPr/>
          <p:nvPr/>
        </p:nvSpPr>
        <p:spPr>
          <a:xfrm>
            <a:off x="2880000" y="4551436"/>
            <a:ext cx="8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5 cm</a:t>
            </a:r>
            <a:endParaRPr lang="cs-CZ" sz="16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22" name="Obdélník 21"/>
          <p:cNvSpPr/>
          <p:nvPr/>
        </p:nvSpPr>
        <p:spPr>
          <a:xfrm>
            <a:off x="4320564" y="4538584"/>
            <a:ext cx="8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5 cm</a:t>
            </a:r>
            <a:endParaRPr lang="cs-CZ" sz="16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23" name="Obdélník 22"/>
          <p:cNvSpPr/>
          <p:nvPr/>
        </p:nvSpPr>
        <p:spPr>
          <a:xfrm>
            <a:off x="1894717" y="5618294"/>
            <a:ext cx="8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3 cm</a:t>
            </a:r>
            <a:endParaRPr lang="cs-CZ" sz="16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24" name="Obdélník 23"/>
          <p:cNvSpPr/>
          <p:nvPr/>
        </p:nvSpPr>
        <p:spPr>
          <a:xfrm>
            <a:off x="4499992" y="5578652"/>
            <a:ext cx="8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3 cm</a:t>
            </a:r>
            <a:endParaRPr lang="cs-CZ" sz="16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25" name="Obdélník 24"/>
          <p:cNvSpPr/>
          <p:nvPr/>
        </p:nvSpPr>
        <p:spPr>
          <a:xfrm>
            <a:off x="4324949" y="3070123"/>
            <a:ext cx="8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3 cm</a:t>
            </a:r>
            <a:endParaRPr lang="cs-CZ" sz="16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26" name="Obdélník 25"/>
          <p:cNvSpPr/>
          <p:nvPr/>
        </p:nvSpPr>
        <p:spPr>
          <a:xfrm>
            <a:off x="4320564" y="6008539"/>
            <a:ext cx="8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3 cm</a:t>
            </a:r>
            <a:endParaRPr lang="cs-CZ" sz="16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1800000" y="3788920"/>
            <a:ext cx="108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Přímá spojnice 26"/>
          <p:cNvCxnSpPr/>
          <p:nvPr/>
        </p:nvCxnSpPr>
        <p:spPr bwMode="auto">
          <a:xfrm>
            <a:off x="1800000" y="5588920"/>
            <a:ext cx="108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Přímá spojnice 27"/>
          <p:cNvCxnSpPr/>
          <p:nvPr/>
        </p:nvCxnSpPr>
        <p:spPr bwMode="auto">
          <a:xfrm>
            <a:off x="4320000" y="3788920"/>
            <a:ext cx="108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4320000" y="5588920"/>
            <a:ext cx="108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 flipH="1">
            <a:off x="2880000" y="2708920"/>
            <a:ext cx="0" cy="108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 flipH="1">
            <a:off x="4320000" y="2708920"/>
            <a:ext cx="0" cy="108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 flipH="1">
            <a:off x="2880000" y="5588920"/>
            <a:ext cx="0" cy="108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 flipH="1">
            <a:off x="4320000" y="5597058"/>
            <a:ext cx="0" cy="108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 flipH="1">
            <a:off x="360000" y="3803674"/>
            <a:ext cx="0" cy="180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 flipH="1">
            <a:off x="2880000" y="3788920"/>
            <a:ext cx="0" cy="180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 flipH="1">
            <a:off x="5400000" y="3788920"/>
            <a:ext cx="0" cy="180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 flipH="1">
            <a:off x="4320000" y="3788920"/>
            <a:ext cx="0" cy="180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 flipH="1">
            <a:off x="1800000" y="3788920"/>
            <a:ext cx="0" cy="180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360000" y="3788920"/>
            <a:ext cx="144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>
            <a:off x="360000" y="5588920"/>
            <a:ext cx="144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2880000" y="3788920"/>
            <a:ext cx="144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2880000" y="5588920"/>
            <a:ext cx="144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2880000" y="2708920"/>
            <a:ext cx="144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2880000" y="6668920"/>
            <a:ext cx="144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" name="Obdélník 51"/>
          <p:cNvSpPr/>
          <p:nvPr/>
        </p:nvSpPr>
        <p:spPr>
          <a:xfrm>
            <a:off x="623998" y="5618294"/>
            <a:ext cx="8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4 cm</a:t>
            </a:r>
            <a:endParaRPr lang="cs-CZ" sz="16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53" name="Obdélník 52"/>
          <p:cNvSpPr/>
          <p:nvPr/>
        </p:nvSpPr>
        <p:spPr>
          <a:xfrm>
            <a:off x="2002379" y="3424259"/>
            <a:ext cx="8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3 cm</a:t>
            </a:r>
            <a:endParaRPr lang="cs-CZ" sz="16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54" name="Obdélník 53"/>
          <p:cNvSpPr/>
          <p:nvPr/>
        </p:nvSpPr>
        <p:spPr>
          <a:xfrm>
            <a:off x="3187606" y="5588919"/>
            <a:ext cx="8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4 cm</a:t>
            </a:r>
            <a:endParaRPr lang="cs-CZ" sz="16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56" name="Obdélník 55"/>
          <p:cNvSpPr/>
          <p:nvPr/>
        </p:nvSpPr>
        <p:spPr>
          <a:xfrm>
            <a:off x="4497951" y="3444217"/>
            <a:ext cx="8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3 cm</a:t>
            </a:r>
            <a:endParaRPr lang="cs-CZ" sz="16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57" name="Obdélník 56"/>
          <p:cNvSpPr/>
          <p:nvPr/>
        </p:nvSpPr>
        <p:spPr>
          <a:xfrm>
            <a:off x="2166983" y="2928490"/>
            <a:ext cx="8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3 cm</a:t>
            </a:r>
            <a:endParaRPr lang="cs-CZ" sz="16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58" name="Obdélník 57"/>
          <p:cNvSpPr/>
          <p:nvPr/>
        </p:nvSpPr>
        <p:spPr>
          <a:xfrm>
            <a:off x="2166983" y="5986221"/>
            <a:ext cx="8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3 cm</a:t>
            </a:r>
            <a:endParaRPr lang="cs-CZ" sz="16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548832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00"/>
                            </p:stCondLst>
                            <p:childTnLst>
                              <p:par>
                                <p:cTn id="1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00"/>
                            </p:stCondLst>
                            <p:childTnLst>
                              <p:par>
                                <p:cTn id="1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00"/>
                            </p:stCondLst>
                            <p:childTnLst>
                              <p:par>
                                <p:cTn id="1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500"/>
                            </p:stCondLst>
                            <p:childTnLst>
                              <p:par>
                                <p:cTn id="1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500"/>
                            </p:stCondLst>
                            <p:childTnLst>
                              <p:par>
                                <p:cTn id="1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500"/>
                            </p:stCondLst>
                            <p:childTnLst>
                              <p:par>
                                <p:cTn id="18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500"/>
                            </p:stCondLst>
                            <p:childTnLst>
                              <p:par>
                                <p:cTn id="1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500"/>
                            </p:stCondLst>
                            <p:childTnLst>
                              <p:par>
                                <p:cTn id="20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8" fill="hold">
                            <p:stCondLst>
                              <p:cond delay="0"/>
                            </p:stCondLst>
                            <p:childTnLst>
                              <p:par>
                                <p:cTn id="2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30" grpId="0"/>
      <p:bldP spid="31" grpId="0"/>
      <p:bldP spid="3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52" grpId="0"/>
      <p:bldP spid="52" grpId="1"/>
      <p:bldP spid="53" grpId="0"/>
      <p:bldP spid="53" grpId="1"/>
      <p:bldP spid="54" grpId="0"/>
      <p:bldP spid="54" grpId="1"/>
      <p:bldP spid="56" grpId="0"/>
      <p:bldP spid="56" grpId="1"/>
      <p:bldP spid="57" grpId="0"/>
      <p:bldP spid="57" grpId="1"/>
      <p:bldP spid="58" grpId="0"/>
      <p:bldP spid="58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Povrch krychle a kvádru</a:t>
            </a: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0" y="2001034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800" b="1" dirty="0" smtClean="0"/>
              <a:t>Povrch krychle a kvádru vypočteme </a:t>
            </a:r>
            <a:br>
              <a:rPr lang="cs-CZ" sz="2800" b="1" dirty="0" smtClean="0"/>
            </a:br>
            <a:r>
              <a:rPr lang="cs-CZ" sz="2800" b="1" dirty="0" smtClean="0"/>
              <a:t>jako součet obsahů všech jejich stěn.</a:t>
            </a:r>
            <a:endParaRPr lang="cs-CZ" sz="2800" b="1" dirty="0"/>
          </a:p>
        </p:txBody>
      </p:sp>
      <p:sp>
        <p:nvSpPr>
          <p:cNvPr id="17" name="Obdélník 16"/>
          <p:cNvSpPr/>
          <p:nvPr/>
        </p:nvSpPr>
        <p:spPr>
          <a:xfrm>
            <a:off x="-29457" y="2964229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800" b="1" dirty="0" smtClean="0"/>
              <a:t>Povrch krychle a kvádru vypočteme </a:t>
            </a:r>
            <a:br>
              <a:rPr lang="cs-CZ" sz="2800" b="1" dirty="0" smtClean="0"/>
            </a:br>
            <a:r>
              <a:rPr lang="cs-CZ" sz="2800" b="1" dirty="0" smtClean="0"/>
              <a:t>jako obsah jejich sítí.</a:t>
            </a:r>
            <a:endParaRPr lang="cs-CZ" sz="2800" b="1" dirty="0"/>
          </a:p>
        </p:txBody>
      </p:sp>
      <p:sp>
        <p:nvSpPr>
          <p:cNvPr id="19" name="Obdélník 18"/>
          <p:cNvSpPr/>
          <p:nvPr/>
        </p:nvSpPr>
        <p:spPr bwMode="auto">
          <a:xfrm>
            <a:off x="180000" y="4581368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Obdélník 19"/>
          <p:cNvSpPr/>
          <p:nvPr/>
        </p:nvSpPr>
        <p:spPr bwMode="auto">
          <a:xfrm>
            <a:off x="1260000" y="4581368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Obdélník 20"/>
          <p:cNvSpPr/>
          <p:nvPr/>
        </p:nvSpPr>
        <p:spPr bwMode="auto">
          <a:xfrm>
            <a:off x="1260000" y="3501368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Obdélník 21"/>
          <p:cNvSpPr/>
          <p:nvPr/>
        </p:nvSpPr>
        <p:spPr bwMode="auto">
          <a:xfrm>
            <a:off x="1260000" y="5661368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Obdélník 22"/>
          <p:cNvSpPr/>
          <p:nvPr/>
        </p:nvSpPr>
        <p:spPr bwMode="auto">
          <a:xfrm>
            <a:off x="2340000" y="4581368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Obdélník 23"/>
          <p:cNvSpPr/>
          <p:nvPr/>
        </p:nvSpPr>
        <p:spPr bwMode="auto">
          <a:xfrm>
            <a:off x="3420000" y="4581368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287832" y="4680000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>
                <a:latin typeface="Arial Black" panose="020B0A04020102020204" pitchFamily="34" charset="0"/>
              </a:rPr>
              <a:t>S</a:t>
            </a:r>
            <a:r>
              <a:rPr lang="cs-CZ" sz="4800" baseline="-25000" dirty="0" smtClean="0">
                <a:latin typeface="Arial Black" panose="020B0A04020102020204" pitchFamily="34" charset="0"/>
              </a:rPr>
              <a:t>1</a:t>
            </a:r>
            <a:endParaRPr lang="cs-CZ" sz="4800" baseline="-25000" dirty="0">
              <a:latin typeface="Arial Black" panose="020B0A04020102020204" pitchFamily="34" charset="0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1446319" y="4680000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>
                <a:latin typeface="Arial Black" panose="020B0A04020102020204" pitchFamily="34" charset="0"/>
              </a:rPr>
              <a:t>S</a:t>
            </a:r>
            <a:r>
              <a:rPr lang="cs-CZ" sz="4800" baseline="-25000" dirty="0" smtClean="0">
                <a:latin typeface="Arial Black" panose="020B0A04020102020204" pitchFamily="34" charset="0"/>
              </a:rPr>
              <a:t>2</a:t>
            </a:r>
            <a:endParaRPr lang="cs-CZ" sz="4800" baseline="-25000" dirty="0">
              <a:latin typeface="Arial Black" panose="020B0A04020102020204" pitchFamily="34" charset="0"/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1369142" y="5787991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>
                <a:latin typeface="Arial Black" panose="020B0A04020102020204" pitchFamily="34" charset="0"/>
              </a:rPr>
              <a:t>S</a:t>
            </a:r>
            <a:r>
              <a:rPr lang="cs-CZ" sz="4800" baseline="-25000" dirty="0" smtClean="0">
                <a:latin typeface="Arial Black" panose="020B0A04020102020204" pitchFamily="34" charset="0"/>
              </a:rPr>
              <a:t>6</a:t>
            </a:r>
            <a:endParaRPr lang="cs-CZ" sz="4800" baseline="-25000" dirty="0">
              <a:latin typeface="Arial Black" panose="020B0A04020102020204" pitchFamily="34" charset="0"/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1367832" y="3609291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>
                <a:latin typeface="Arial Black" panose="020B0A04020102020204" pitchFamily="34" charset="0"/>
              </a:rPr>
              <a:t>S</a:t>
            </a:r>
            <a:r>
              <a:rPr lang="cs-CZ" sz="4800" baseline="-25000" dirty="0" smtClean="0">
                <a:latin typeface="Arial Black" panose="020B0A04020102020204" pitchFamily="34" charset="0"/>
              </a:rPr>
              <a:t>5</a:t>
            </a:r>
            <a:endParaRPr lang="cs-CZ" sz="4800" baseline="-25000" dirty="0">
              <a:latin typeface="Arial Black" panose="020B0A04020102020204" pitchFamily="34" charset="0"/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2503312" y="4680000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>
                <a:latin typeface="Arial Black" panose="020B0A04020102020204" pitchFamily="34" charset="0"/>
              </a:rPr>
              <a:t>S</a:t>
            </a:r>
            <a:r>
              <a:rPr lang="cs-CZ" sz="4800" baseline="-25000" dirty="0" smtClean="0">
                <a:latin typeface="Arial Black" panose="020B0A04020102020204" pitchFamily="34" charset="0"/>
              </a:rPr>
              <a:t>3</a:t>
            </a:r>
            <a:endParaRPr lang="cs-CZ" sz="4800" baseline="-25000" dirty="0">
              <a:latin typeface="Arial Black" panose="020B0A04020102020204" pitchFamily="34" charset="0"/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3534431" y="4680000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>
                <a:latin typeface="Arial Black" panose="020B0A04020102020204" pitchFamily="34" charset="0"/>
              </a:rPr>
              <a:t>S</a:t>
            </a:r>
            <a:r>
              <a:rPr lang="cs-CZ" sz="4800" baseline="-25000" dirty="0" smtClean="0">
                <a:latin typeface="Arial Black" panose="020B0A04020102020204" pitchFamily="34" charset="0"/>
              </a:rPr>
              <a:t>4</a:t>
            </a:r>
            <a:endParaRPr lang="cs-CZ" sz="4800" baseline="-25000" dirty="0">
              <a:latin typeface="Arial Black" panose="020B0A04020102020204" pitchFamily="34" charset="0"/>
            </a:endParaRPr>
          </a:p>
        </p:txBody>
      </p:sp>
      <p:cxnSp>
        <p:nvCxnSpPr>
          <p:cNvPr id="30" name="Přímá spojnice 29"/>
          <p:cNvCxnSpPr/>
          <p:nvPr/>
        </p:nvCxnSpPr>
        <p:spPr bwMode="auto">
          <a:xfrm>
            <a:off x="5076376" y="6093376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 flipV="1">
            <a:off x="5076128" y="4293376"/>
            <a:ext cx="0" cy="18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5076128" y="4296567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6876376" y="3573376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6156376" y="4293376"/>
            <a:ext cx="72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6156376" y="6093376"/>
            <a:ext cx="72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6876376" y="6093376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 flipV="1">
            <a:off x="6874782" y="3558336"/>
            <a:ext cx="0" cy="72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 flipV="1">
            <a:off x="7956376" y="3573376"/>
            <a:ext cx="0" cy="72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 flipV="1">
            <a:off x="6156376" y="4293376"/>
            <a:ext cx="0" cy="18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 flipV="1">
            <a:off x="6876456" y="4293376"/>
            <a:ext cx="0" cy="18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 flipV="1">
            <a:off x="5076456" y="6093376"/>
            <a:ext cx="0" cy="72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 flipV="1">
            <a:off x="6156128" y="6093376"/>
            <a:ext cx="0" cy="72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 flipV="1">
            <a:off x="7956456" y="4293376"/>
            <a:ext cx="0" cy="18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 flipV="1">
            <a:off x="8676456" y="4293376"/>
            <a:ext cx="0" cy="18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5076128" y="6813376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6876456" y="4293376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7956376" y="6093376"/>
            <a:ext cx="72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>
            <a:off x="7956376" y="4293376"/>
            <a:ext cx="72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TextovéPole 48"/>
          <p:cNvSpPr txBox="1"/>
          <p:nvPr/>
        </p:nvSpPr>
        <p:spPr>
          <a:xfrm>
            <a:off x="5190787" y="4788000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>
                <a:latin typeface="Arial Black" panose="020B0A04020102020204" pitchFamily="34" charset="0"/>
              </a:rPr>
              <a:t>S</a:t>
            </a:r>
            <a:r>
              <a:rPr lang="cs-CZ" sz="4800" baseline="-25000" dirty="0" smtClean="0">
                <a:latin typeface="Arial Black" panose="020B0A04020102020204" pitchFamily="34" charset="0"/>
              </a:rPr>
              <a:t>1</a:t>
            </a:r>
            <a:endParaRPr lang="cs-CZ" sz="4800" baseline="-25000" dirty="0">
              <a:latin typeface="Arial Black" panose="020B0A04020102020204" pitchFamily="34" charset="0"/>
            </a:endParaRPr>
          </a:p>
        </p:txBody>
      </p:sp>
      <p:sp>
        <p:nvSpPr>
          <p:cNvPr id="50" name="TextovéPole 49"/>
          <p:cNvSpPr txBox="1"/>
          <p:nvPr/>
        </p:nvSpPr>
        <p:spPr>
          <a:xfrm>
            <a:off x="5262965" y="6021902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>
                <a:latin typeface="Arial Black" panose="020B0A04020102020204" pitchFamily="34" charset="0"/>
              </a:rPr>
              <a:t>S</a:t>
            </a:r>
            <a:r>
              <a:rPr lang="cs-CZ" sz="4800" baseline="-25000" dirty="0" smtClean="0">
                <a:latin typeface="Arial Black" panose="020B0A04020102020204" pitchFamily="34" charset="0"/>
              </a:rPr>
              <a:t>6</a:t>
            </a:r>
            <a:endParaRPr lang="cs-CZ" sz="4800" baseline="-25000" dirty="0">
              <a:latin typeface="Arial Black" panose="020B0A04020102020204" pitchFamily="34" charset="0"/>
            </a:endParaRPr>
          </a:p>
        </p:txBody>
      </p:sp>
      <p:sp>
        <p:nvSpPr>
          <p:cNvPr id="51" name="TextovéPole 50"/>
          <p:cNvSpPr txBox="1"/>
          <p:nvPr/>
        </p:nvSpPr>
        <p:spPr>
          <a:xfrm>
            <a:off x="6066000" y="4788000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>
                <a:latin typeface="Arial Black" panose="020B0A04020102020204" pitchFamily="34" charset="0"/>
              </a:rPr>
              <a:t>S</a:t>
            </a:r>
            <a:r>
              <a:rPr lang="cs-CZ" sz="4800" baseline="-25000" dirty="0" smtClean="0">
                <a:latin typeface="Arial Black" panose="020B0A04020102020204" pitchFamily="34" charset="0"/>
              </a:rPr>
              <a:t>2</a:t>
            </a:r>
            <a:endParaRPr lang="cs-CZ" sz="4800" baseline="-25000" dirty="0">
              <a:latin typeface="Arial Black" panose="020B0A04020102020204" pitchFamily="34" charset="0"/>
            </a:endParaRPr>
          </a:p>
        </p:txBody>
      </p:sp>
      <p:sp>
        <p:nvSpPr>
          <p:cNvPr id="60" name="TextovéPole 59"/>
          <p:cNvSpPr txBox="1"/>
          <p:nvPr/>
        </p:nvSpPr>
        <p:spPr>
          <a:xfrm>
            <a:off x="6948000" y="4788322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>
                <a:latin typeface="Arial Black" panose="020B0A04020102020204" pitchFamily="34" charset="0"/>
              </a:rPr>
              <a:t>S</a:t>
            </a:r>
            <a:r>
              <a:rPr lang="cs-CZ" sz="4800" baseline="-25000" dirty="0" smtClean="0">
                <a:latin typeface="Arial Black" panose="020B0A04020102020204" pitchFamily="34" charset="0"/>
              </a:rPr>
              <a:t>3</a:t>
            </a:r>
            <a:endParaRPr lang="cs-CZ" sz="4800" baseline="-25000" dirty="0">
              <a:latin typeface="Arial Black" panose="020B0A04020102020204" pitchFamily="34" charset="0"/>
            </a:endParaRPr>
          </a:p>
        </p:txBody>
      </p:sp>
      <p:sp>
        <p:nvSpPr>
          <p:cNvPr id="61" name="TextovéPole 60"/>
          <p:cNvSpPr txBox="1"/>
          <p:nvPr/>
        </p:nvSpPr>
        <p:spPr>
          <a:xfrm>
            <a:off x="7848000" y="4788000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>
                <a:latin typeface="Arial Black" panose="020B0A04020102020204" pitchFamily="34" charset="0"/>
              </a:rPr>
              <a:t>S</a:t>
            </a:r>
            <a:r>
              <a:rPr lang="cs-CZ" sz="4800" baseline="-25000" dirty="0" smtClean="0">
                <a:latin typeface="Arial Black" panose="020B0A04020102020204" pitchFamily="34" charset="0"/>
              </a:rPr>
              <a:t>4</a:t>
            </a:r>
            <a:endParaRPr lang="cs-CZ" sz="4800" baseline="-25000" dirty="0">
              <a:latin typeface="Arial Black" panose="020B0A04020102020204" pitchFamily="34" charset="0"/>
            </a:endParaRPr>
          </a:p>
        </p:txBody>
      </p:sp>
      <p:sp>
        <p:nvSpPr>
          <p:cNvPr id="62" name="TextovéPole 61"/>
          <p:cNvSpPr txBox="1"/>
          <p:nvPr/>
        </p:nvSpPr>
        <p:spPr>
          <a:xfrm>
            <a:off x="6986551" y="3456000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>
                <a:latin typeface="Arial Black" panose="020B0A04020102020204" pitchFamily="34" charset="0"/>
              </a:rPr>
              <a:t>S</a:t>
            </a:r>
            <a:r>
              <a:rPr lang="cs-CZ" sz="4800" baseline="-25000" dirty="0" smtClean="0">
                <a:latin typeface="Arial Black" panose="020B0A04020102020204" pitchFamily="34" charset="0"/>
              </a:rPr>
              <a:t>5</a:t>
            </a:r>
            <a:endParaRPr lang="cs-CZ" sz="4800" baseline="-25000" dirty="0">
              <a:latin typeface="Arial Black" panose="020B0A04020102020204" pitchFamily="34" charset="0"/>
            </a:endParaRPr>
          </a:p>
        </p:txBody>
      </p:sp>
      <p:sp>
        <p:nvSpPr>
          <p:cNvPr id="64" name="Obdélník 63"/>
          <p:cNvSpPr/>
          <p:nvPr/>
        </p:nvSpPr>
        <p:spPr>
          <a:xfrm>
            <a:off x="287860" y="2119602"/>
            <a:ext cx="8568280" cy="76944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cs-CZ" sz="4400" b="1" dirty="0" smtClean="0">
                <a:solidFill>
                  <a:srgbClr val="FF0000"/>
                </a:solidFill>
              </a:rPr>
              <a:t>S = S</a:t>
            </a:r>
            <a:r>
              <a:rPr lang="cs-CZ" sz="4400" b="1" baseline="-25000" dirty="0" smtClean="0">
                <a:solidFill>
                  <a:srgbClr val="FF0000"/>
                </a:solidFill>
              </a:rPr>
              <a:t>1</a:t>
            </a:r>
            <a:r>
              <a:rPr lang="cs-CZ" sz="4400" b="1" dirty="0" smtClean="0">
                <a:solidFill>
                  <a:srgbClr val="FF0000"/>
                </a:solidFill>
              </a:rPr>
              <a:t> + S</a:t>
            </a:r>
            <a:r>
              <a:rPr lang="cs-CZ" sz="4400" b="1" baseline="-25000" dirty="0" smtClean="0">
                <a:solidFill>
                  <a:srgbClr val="FF0000"/>
                </a:solidFill>
              </a:rPr>
              <a:t>2</a:t>
            </a:r>
            <a:r>
              <a:rPr lang="cs-CZ" sz="4400" b="1" dirty="0" smtClean="0">
                <a:solidFill>
                  <a:srgbClr val="FF0000"/>
                </a:solidFill>
              </a:rPr>
              <a:t> + S</a:t>
            </a:r>
            <a:r>
              <a:rPr lang="cs-CZ" sz="4400" b="1" baseline="-25000" dirty="0" smtClean="0">
                <a:solidFill>
                  <a:srgbClr val="FF0000"/>
                </a:solidFill>
              </a:rPr>
              <a:t>3</a:t>
            </a:r>
            <a:r>
              <a:rPr lang="cs-CZ" sz="4400" b="1" dirty="0" smtClean="0">
                <a:solidFill>
                  <a:srgbClr val="FF0000"/>
                </a:solidFill>
              </a:rPr>
              <a:t> + S</a:t>
            </a:r>
            <a:r>
              <a:rPr lang="cs-CZ" sz="4400" b="1" baseline="-25000" dirty="0" smtClean="0">
                <a:solidFill>
                  <a:srgbClr val="FF0000"/>
                </a:solidFill>
              </a:rPr>
              <a:t>4</a:t>
            </a:r>
            <a:r>
              <a:rPr lang="cs-CZ" sz="4400" b="1" dirty="0" smtClean="0">
                <a:solidFill>
                  <a:srgbClr val="FF0000"/>
                </a:solidFill>
              </a:rPr>
              <a:t> + S</a:t>
            </a:r>
            <a:r>
              <a:rPr lang="cs-CZ" sz="4400" b="1" baseline="-25000" dirty="0" smtClean="0">
                <a:solidFill>
                  <a:srgbClr val="FF0000"/>
                </a:solidFill>
              </a:rPr>
              <a:t>5</a:t>
            </a:r>
            <a:r>
              <a:rPr lang="cs-CZ" sz="4400" b="1" dirty="0">
                <a:solidFill>
                  <a:srgbClr val="FF0000"/>
                </a:solidFill>
              </a:rPr>
              <a:t> + </a:t>
            </a:r>
            <a:r>
              <a:rPr lang="cs-CZ" sz="4400" b="1" dirty="0" smtClean="0">
                <a:solidFill>
                  <a:srgbClr val="FF0000"/>
                </a:solidFill>
              </a:rPr>
              <a:t>S</a:t>
            </a:r>
            <a:r>
              <a:rPr lang="cs-CZ" sz="4400" b="1" baseline="-25000" dirty="0" smtClean="0">
                <a:solidFill>
                  <a:srgbClr val="FF0000"/>
                </a:solidFill>
              </a:rPr>
              <a:t>6</a:t>
            </a:r>
            <a:endParaRPr lang="cs-CZ" sz="4400" b="1" baseline="-2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1983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7" grpId="0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" grpId="0"/>
      <p:bldP spid="25" grpId="0"/>
      <p:bldP spid="26" grpId="0"/>
      <p:bldP spid="27" grpId="0"/>
      <p:bldP spid="28" grpId="0"/>
      <p:bldP spid="29" grpId="0"/>
      <p:bldP spid="49" grpId="0"/>
      <p:bldP spid="50" grpId="0"/>
      <p:bldP spid="51" grpId="0"/>
      <p:bldP spid="60" grpId="0"/>
      <p:bldP spid="61" grpId="0"/>
      <p:bldP spid="62" grpId="0"/>
      <p:bldP spid="6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Povrch krychle</a:t>
            </a: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0" y="2052000"/>
            <a:ext cx="9144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200" b="1" dirty="0" smtClean="0"/>
              <a:t>Povrch krychle vypočteme jako součet obsahů všech jejích stěn.</a:t>
            </a:r>
            <a:endParaRPr lang="cs-CZ" sz="2200" b="1" dirty="0"/>
          </a:p>
        </p:txBody>
      </p:sp>
      <p:sp>
        <p:nvSpPr>
          <p:cNvPr id="17" name="Obdélník 16"/>
          <p:cNvSpPr/>
          <p:nvPr/>
        </p:nvSpPr>
        <p:spPr>
          <a:xfrm>
            <a:off x="0" y="2448000"/>
            <a:ext cx="9144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200" b="1" dirty="0" smtClean="0"/>
              <a:t>Povrch krychle vypočteme jako obsah její sítě.</a:t>
            </a:r>
            <a:endParaRPr lang="cs-CZ" sz="2200" b="1" dirty="0"/>
          </a:p>
        </p:txBody>
      </p:sp>
      <p:sp>
        <p:nvSpPr>
          <p:cNvPr id="19" name="Obdélník 18"/>
          <p:cNvSpPr/>
          <p:nvPr/>
        </p:nvSpPr>
        <p:spPr bwMode="auto">
          <a:xfrm>
            <a:off x="180000" y="4581368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Obdélník 19"/>
          <p:cNvSpPr/>
          <p:nvPr/>
        </p:nvSpPr>
        <p:spPr bwMode="auto">
          <a:xfrm>
            <a:off x="1260000" y="4581368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Obdélník 20"/>
          <p:cNvSpPr/>
          <p:nvPr/>
        </p:nvSpPr>
        <p:spPr bwMode="auto">
          <a:xfrm>
            <a:off x="1260000" y="3501368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Obdélník 21"/>
          <p:cNvSpPr/>
          <p:nvPr/>
        </p:nvSpPr>
        <p:spPr bwMode="auto">
          <a:xfrm>
            <a:off x="1260000" y="5661368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Obdélník 22"/>
          <p:cNvSpPr/>
          <p:nvPr/>
        </p:nvSpPr>
        <p:spPr bwMode="auto">
          <a:xfrm>
            <a:off x="2340000" y="4581368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Obdélník 23"/>
          <p:cNvSpPr/>
          <p:nvPr/>
        </p:nvSpPr>
        <p:spPr bwMode="auto">
          <a:xfrm>
            <a:off x="3420000" y="4581368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287832" y="4680000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>
                <a:latin typeface="Arial Black" panose="020B0A04020102020204" pitchFamily="34" charset="0"/>
              </a:rPr>
              <a:t>S</a:t>
            </a:r>
            <a:r>
              <a:rPr lang="cs-CZ" sz="4800" baseline="-25000" dirty="0" smtClean="0">
                <a:latin typeface="Arial Black" panose="020B0A04020102020204" pitchFamily="34" charset="0"/>
              </a:rPr>
              <a:t>1</a:t>
            </a:r>
            <a:endParaRPr lang="cs-CZ" sz="4800" baseline="-25000" dirty="0">
              <a:latin typeface="Arial Black" panose="020B0A04020102020204" pitchFamily="34" charset="0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1446319" y="4680000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>
                <a:latin typeface="Arial Black" panose="020B0A04020102020204" pitchFamily="34" charset="0"/>
              </a:rPr>
              <a:t>S</a:t>
            </a:r>
            <a:r>
              <a:rPr lang="cs-CZ" sz="4800" baseline="-25000" dirty="0" smtClean="0">
                <a:latin typeface="Arial Black" panose="020B0A04020102020204" pitchFamily="34" charset="0"/>
              </a:rPr>
              <a:t>2</a:t>
            </a:r>
            <a:endParaRPr lang="cs-CZ" sz="4800" baseline="-25000" dirty="0">
              <a:latin typeface="Arial Black" panose="020B0A04020102020204" pitchFamily="34" charset="0"/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1369142" y="5787991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>
                <a:latin typeface="Arial Black" panose="020B0A04020102020204" pitchFamily="34" charset="0"/>
              </a:rPr>
              <a:t>S</a:t>
            </a:r>
            <a:r>
              <a:rPr lang="cs-CZ" sz="4800" baseline="-25000" dirty="0" smtClean="0">
                <a:latin typeface="Arial Black" panose="020B0A04020102020204" pitchFamily="34" charset="0"/>
              </a:rPr>
              <a:t>6</a:t>
            </a:r>
            <a:endParaRPr lang="cs-CZ" sz="4800" baseline="-25000" dirty="0">
              <a:latin typeface="Arial Black" panose="020B0A04020102020204" pitchFamily="34" charset="0"/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1367832" y="3609291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>
                <a:latin typeface="Arial Black" panose="020B0A04020102020204" pitchFamily="34" charset="0"/>
              </a:rPr>
              <a:t>S</a:t>
            </a:r>
            <a:r>
              <a:rPr lang="cs-CZ" sz="4800" baseline="-25000" dirty="0" smtClean="0">
                <a:latin typeface="Arial Black" panose="020B0A04020102020204" pitchFamily="34" charset="0"/>
              </a:rPr>
              <a:t>5</a:t>
            </a:r>
            <a:endParaRPr lang="cs-CZ" sz="4800" baseline="-25000" dirty="0">
              <a:latin typeface="Arial Black" panose="020B0A04020102020204" pitchFamily="34" charset="0"/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2503312" y="4680000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>
                <a:latin typeface="Arial Black" panose="020B0A04020102020204" pitchFamily="34" charset="0"/>
              </a:rPr>
              <a:t>S</a:t>
            </a:r>
            <a:r>
              <a:rPr lang="cs-CZ" sz="4800" baseline="-25000" dirty="0" smtClean="0">
                <a:latin typeface="Arial Black" panose="020B0A04020102020204" pitchFamily="34" charset="0"/>
              </a:rPr>
              <a:t>3</a:t>
            </a:r>
            <a:endParaRPr lang="cs-CZ" sz="4800" baseline="-25000" dirty="0">
              <a:latin typeface="Arial Black" panose="020B0A04020102020204" pitchFamily="34" charset="0"/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3534431" y="4680000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>
                <a:latin typeface="Arial Black" panose="020B0A04020102020204" pitchFamily="34" charset="0"/>
              </a:rPr>
              <a:t>S</a:t>
            </a:r>
            <a:r>
              <a:rPr lang="cs-CZ" sz="4800" baseline="-25000" dirty="0" smtClean="0">
                <a:latin typeface="Arial Black" panose="020B0A04020102020204" pitchFamily="34" charset="0"/>
              </a:rPr>
              <a:t>4</a:t>
            </a:r>
            <a:endParaRPr lang="cs-CZ" sz="4800" baseline="-25000" dirty="0">
              <a:latin typeface="Arial Black" panose="020B0A04020102020204" pitchFamily="34" charset="0"/>
            </a:endParaRPr>
          </a:p>
        </p:txBody>
      </p:sp>
      <p:sp>
        <p:nvSpPr>
          <p:cNvPr id="64" name="Obdélník 63"/>
          <p:cNvSpPr/>
          <p:nvPr/>
        </p:nvSpPr>
        <p:spPr>
          <a:xfrm>
            <a:off x="4607999" y="2880000"/>
            <a:ext cx="4392000" cy="46166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S = 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1</a:t>
            </a:r>
            <a:r>
              <a:rPr lang="cs-CZ" sz="2400" b="1" dirty="0" smtClean="0">
                <a:solidFill>
                  <a:srgbClr val="FF0000"/>
                </a:solidFill>
              </a:rPr>
              <a:t> + 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2</a:t>
            </a:r>
            <a:r>
              <a:rPr lang="cs-CZ" sz="2400" b="1" dirty="0" smtClean="0">
                <a:solidFill>
                  <a:srgbClr val="FF0000"/>
                </a:solidFill>
              </a:rPr>
              <a:t> + 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3</a:t>
            </a:r>
            <a:r>
              <a:rPr lang="cs-CZ" sz="2400" b="1" dirty="0" smtClean="0">
                <a:solidFill>
                  <a:srgbClr val="FF0000"/>
                </a:solidFill>
              </a:rPr>
              <a:t> + 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4</a:t>
            </a:r>
            <a:r>
              <a:rPr lang="cs-CZ" sz="2400" b="1" dirty="0" smtClean="0">
                <a:solidFill>
                  <a:srgbClr val="FF0000"/>
                </a:solidFill>
              </a:rPr>
              <a:t> + 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5</a:t>
            </a:r>
            <a:r>
              <a:rPr lang="cs-CZ" sz="2400" b="1" dirty="0">
                <a:solidFill>
                  <a:srgbClr val="FF0000"/>
                </a:solidFill>
              </a:rPr>
              <a:t> + </a:t>
            </a:r>
            <a:r>
              <a:rPr lang="cs-CZ" sz="2400" b="1" dirty="0" smtClean="0">
                <a:solidFill>
                  <a:srgbClr val="FF0000"/>
                </a:solidFill>
              </a:rPr>
              <a:t>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6</a:t>
            </a:r>
            <a:endParaRPr lang="cs-CZ" sz="2400" b="1" baseline="-25000" dirty="0">
              <a:solidFill>
                <a:srgbClr val="FF0000"/>
              </a:solidFill>
            </a:endParaRPr>
          </a:p>
        </p:txBody>
      </p:sp>
      <p:sp>
        <p:nvSpPr>
          <p:cNvPr id="52" name="Obdélník 51"/>
          <p:cNvSpPr/>
          <p:nvPr/>
        </p:nvSpPr>
        <p:spPr>
          <a:xfrm>
            <a:off x="4608000" y="3420000"/>
            <a:ext cx="3816000" cy="46166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1</a:t>
            </a:r>
            <a:r>
              <a:rPr lang="cs-CZ" sz="2400" b="1" dirty="0" smtClean="0">
                <a:solidFill>
                  <a:srgbClr val="FF0000"/>
                </a:solidFill>
              </a:rPr>
              <a:t> = 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2</a:t>
            </a:r>
            <a:r>
              <a:rPr lang="cs-CZ" sz="2400" b="1" dirty="0" smtClean="0">
                <a:solidFill>
                  <a:srgbClr val="FF0000"/>
                </a:solidFill>
              </a:rPr>
              <a:t> = 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3</a:t>
            </a:r>
            <a:r>
              <a:rPr lang="cs-CZ" sz="2400" b="1" dirty="0" smtClean="0">
                <a:solidFill>
                  <a:srgbClr val="FF0000"/>
                </a:solidFill>
              </a:rPr>
              <a:t> = 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4</a:t>
            </a:r>
            <a:r>
              <a:rPr lang="cs-CZ" sz="2400" b="1" dirty="0" smtClean="0">
                <a:solidFill>
                  <a:srgbClr val="FF0000"/>
                </a:solidFill>
              </a:rPr>
              <a:t> = 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5</a:t>
            </a:r>
            <a:r>
              <a:rPr lang="cs-CZ" sz="2400" b="1" dirty="0">
                <a:solidFill>
                  <a:srgbClr val="FF0000"/>
                </a:solidFill>
              </a:rPr>
              <a:t> </a:t>
            </a:r>
            <a:r>
              <a:rPr lang="cs-CZ" sz="2400" b="1" dirty="0" smtClean="0">
                <a:solidFill>
                  <a:srgbClr val="FF0000"/>
                </a:solidFill>
              </a:rPr>
              <a:t>= 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6</a:t>
            </a:r>
            <a:endParaRPr lang="cs-CZ" sz="2400" b="1" baseline="-25000" dirty="0">
              <a:solidFill>
                <a:srgbClr val="FF0000"/>
              </a:solidFill>
            </a:endParaRPr>
          </a:p>
        </p:txBody>
      </p:sp>
      <p:sp>
        <p:nvSpPr>
          <p:cNvPr id="53" name="Obdélník 52"/>
          <p:cNvSpPr/>
          <p:nvPr/>
        </p:nvSpPr>
        <p:spPr>
          <a:xfrm>
            <a:off x="4608000" y="3960000"/>
            <a:ext cx="1440000" cy="46166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1</a:t>
            </a:r>
            <a:r>
              <a:rPr lang="cs-CZ" sz="2400" b="1" dirty="0" smtClean="0">
                <a:solidFill>
                  <a:srgbClr val="FF0000"/>
                </a:solidFill>
              </a:rPr>
              <a:t> = a ∙ a</a:t>
            </a:r>
            <a:endParaRPr lang="cs-CZ" sz="2400" b="1" baseline="-25000" dirty="0">
              <a:solidFill>
                <a:srgbClr val="FF0000"/>
              </a:solidFill>
            </a:endParaRPr>
          </a:p>
        </p:txBody>
      </p:sp>
      <p:sp>
        <p:nvSpPr>
          <p:cNvPr id="54" name="Obdélník 53"/>
          <p:cNvSpPr/>
          <p:nvPr/>
        </p:nvSpPr>
        <p:spPr>
          <a:xfrm>
            <a:off x="4608000" y="5760000"/>
            <a:ext cx="3096000" cy="769441"/>
          </a:xfrm>
          <a:prstGeom prst="rect">
            <a:avLst/>
          </a:prstGeom>
          <a:solidFill>
            <a:srgbClr val="D6FDAF"/>
          </a:solidFill>
          <a:ln w="38100"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r>
              <a:rPr lang="cs-CZ" sz="4400" b="1" dirty="0" smtClean="0">
                <a:solidFill>
                  <a:srgbClr val="FF0000"/>
                </a:solidFill>
              </a:rPr>
              <a:t>S = </a:t>
            </a:r>
            <a:r>
              <a:rPr lang="cs-CZ" sz="4400" b="1" dirty="0">
                <a:solidFill>
                  <a:srgbClr val="FF0000"/>
                </a:solidFill>
              </a:rPr>
              <a:t>6 ∙ a </a:t>
            </a:r>
            <a:r>
              <a:rPr lang="cs-CZ" sz="4400" b="1" dirty="0" smtClean="0">
                <a:solidFill>
                  <a:srgbClr val="FF0000"/>
                </a:solidFill>
              </a:rPr>
              <a:t>∙ a</a:t>
            </a:r>
            <a:endParaRPr lang="cs-CZ" sz="4400" b="1" baseline="-25000" dirty="0">
              <a:solidFill>
                <a:srgbClr val="FF0000"/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713015" y="3065930"/>
            <a:ext cx="474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2375944" y="3860223"/>
            <a:ext cx="474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2340000" y="6012418"/>
            <a:ext cx="474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4500000" y="4904543"/>
            <a:ext cx="474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05562544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/>
      <p:bldP spid="17" grpId="0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" grpId="0"/>
      <p:bldP spid="25" grpId="0"/>
      <p:bldP spid="26" grpId="0"/>
      <p:bldP spid="27" grpId="0"/>
      <p:bldP spid="28" grpId="0"/>
      <p:bldP spid="29" grpId="0"/>
      <p:bldP spid="64" grpId="0" animBg="1"/>
      <p:bldP spid="52" grpId="0" animBg="1"/>
      <p:bldP spid="53" grpId="0" animBg="1"/>
      <p:bldP spid="54" grpId="0" animBg="1"/>
      <p:bldP spid="3" grpId="0"/>
      <p:bldP spid="55" grpId="0"/>
      <p:bldP spid="56" grpId="0"/>
      <p:bldP spid="5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Povrch kvádru</a:t>
            </a: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0" y="2052000"/>
            <a:ext cx="9144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200" b="1" dirty="0" smtClean="0"/>
              <a:t>Povrch kvádru vypočteme jako součet obsahů všech jeho stěn.</a:t>
            </a:r>
            <a:endParaRPr lang="cs-CZ" sz="2200" b="1" dirty="0"/>
          </a:p>
        </p:txBody>
      </p:sp>
      <p:sp>
        <p:nvSpPr>
          <p:cNvPr id="17" name="Obdélník 16"/>
          <p:cNvSpPr/>
          <p:nvPr/>
        </p:nvSpPr>
        <p:spPr>
          <a:xfrm>
            <a:off x="0" y="2448000"/>
            <a:ext cx="9144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200" b="1" dirty="0" smtClean="0"/>
              <a:t>Povrch kvádru vypočteme jako obsah jeho sítě.</a:t>
            </a:r>
            <a:endParaRPr lang="cs-CZ" sz="2200" b="1" dirty="0"/>
          </a:p>
        </p:txBody>
      </p:sp>
      <p:sp>
        <p:nvSpPr>
          <p:cNvPr id="64" name="Obdélník 63"/>
          <p:cNvSpPr/>
          <p:nvPr/>
        </p:nvSpPr>
        <p:spPr>
          <a:xfrm>
            <a:off x="4320000" y="2880000"/>
            <a:ext cx="4392000" cy="46166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S = 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1</a:t>
            </a:r>
            <a:r>
              <a:rPr lang="cs-CZ" sz="2400" b="1" dirty="0" smtClean="0">
                <a:solidFill>
                  <a:srgbClr val="FF0000"/>
                </a:solidFill>
              </a:rPr>
              <a:t> + 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2</a:t>
            </a:r>
            <a:r>
              <a:rPr lang="cs-CZ" sz="2400" b="1" dirty="0" smtClean="0">
                <a:solidFill>
                  <a:srgbClr val="FF0000"/>
                </a:solidFill>
              </a:rPr>
              <a:t> + 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3</a:t>
            </a:r>
            <a:r>
              <a:rPr lang="cs-CZ" sz="2400" b="1" dirty="0" smtClean="0">
                <a:solidFill>
                  <a:srgbClr val="FF0000"/>
                </a:solidFill>
              </a:rPr>
              <a:t> + 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4</a:t>
            </a:r>
            <a:r>
              <a:rPr lang="cs-CZ" sz="2400" b="1" dirty="0" smtClean="0">
                <a:solidFill>
                  <a:srgbClr val="FF0000"/>
                </a:solidFill>
              </a:rPr>
              <a:t> + 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5</a:t>
            </a:r>
            <a:r>
              <a:rPr lang="cs-CZ" sz="2400" b="1" dirty="0">
                <a:solidFill>
                  <a:srgbClr val="FF0000"/>
                </a:solidFill>
              </a:rPr>
              <a:t> + </a:t>
            </a:r>
            <a:r>
              <a:rPr lang="cs-CZ" sz="2400" b="1" dirty="0" smtClean="0">
                <a:solidFill>
                  <a:srgbClr val="FF0000"/>
                </a:solidFill>
              </a:rPr>
              <a:t>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6</a:t>
            </a:r>
            <a:endParaRPr lang="cs-CZ" sz="2400" b="1" baseline="-25000" dirty="0">
              <a:solidFill>
                <a:srgbClr val="FF0000"/>
              </a:solidFill>
            </a:endParaRPr>
          </a:p>
        </p:txBody>
      </p:sp>
      <p:sp>
        <p:nvSpPr>
          <p:cNvPr id="52" name="Obdélník 51"/>
          <p:cNvSpPr/>
          <p:nvPr/>
        </p:nvSpPr>
        <p:spPr>
          <a:xfrm>
            <a:off x="4320000" y="3420000"/>
            <a:ext cx="3816000" cy="46166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1</a:t>
            </a:r>
            <a:r>
              <a:rPr lang="cs-CZ" sz="2400" b="1" dirty="0" smtClean="0">
                <a:solidFill>
                  <a:srgbClr val="FF0000"/>
                </a:solidFill>
              </a:rPr>
              <a:t> = 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2</a:t>
            </a:r>
            <a:r>
              <a:rPr lang="cs-CZ" sz="2400" b="1" dirty="0" smtClean="0">
                <a:solidFill>
                  <a:srgbClr val="FF0000"/>
                </a:solidFill>
              </a:rPr>
              <a:t> a 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3</a:t>
            </a:r>
            <a:r>
              <a:rPr lang="cs-CZ" sz="2400" b="1" dirty="0" smtClean="0">
                <a:solidFill>
                  <a:srgbClr val="FF0000"/>
                </a:solidFill>
              </a:rPr>
              <a:t> = 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4</a:t>
            </a:r>
            <a:r>
              <a:rPr lang="cs-CZ" sz="2400" b="1" dirty="0" smtClean="0">
                <a:solidFill>
                  <a:srgbClr val="FF0000"/>
                </a:solidFill>
              </a:rPr>
              <a:t> a 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5</a:t>
            </a:r>
            <a:r>
              <a:rPr lang="cs-CZ" sz="2400" b="1" dirty="0">
                <a:solidFill>
                  <a:srgbClr val="FF0000"/>
                </a:solidFill>
              </a:rPr>
              <a:t> </a:t>
            </a:r>
            <a:r>
              <a:rPr lang="cs-CZ" sz="2400" b="1" dirty="0" smtClean="0">
                <a:solidFill>
                  <a:srgbClr val="FF0000"/>
                </a:solidFill>
              </a:rPr>
              <a:t>= 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6</a:t>
            </a:r>
            <a:endParaRPr lang="cs-CZ" sz="2400" b="1" baseline="-25000" dirty="0">
              <a:solidFill>
                <a:srgbClr val="FF0000"/>
              </a:solidFill>
            </a:endParaRPr>
          </a:p>
        </p:txBody>
      </p:sp>
      <p:sp>
        <p:nvSpPr>
          <p:cNvPr id="53" name="Obdélník 52"/>
          <p:cNvSpPr/>
          <p:nvPr/>
        </p:nvSpPr>
        <p:spPr>
          <a:xfrm>
            <a:off x="4320000" y="3960000"/>
            <a:ext cx="4356000" cy="46166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1</a:t>
            </a:r>
            <a:r>
              <a:rPr lang="cs-CZ" sz="2400" b="1" dirty="0" smtClean="0">
                <a:solidFill>
                  <a:srgbClr val="FF0000"/>
                </a:solidFill>
              </a:rPr>
              <a:t> = a ∙ </a:t>
            </a:r>
            <a:r>
              <a:rPr lang="cs-CZ" sz="2400" b="1" dirty="0">
                <a:solidFill>
                  <a:srgbClr val="FF0000"/>
                </a:solidFill>
              </a:rPr>
              <a:t>b; </a:t>
            </a:r>
            <a:r>
              <a:rPr lang="cs-CZ" sz="2400" b="1" dirty="0" smtClean="0">
                <a:solidFill>
                  <a:srgbClr val="FF0000"/>
                </a:solidFill>
              </a:rPr>
              <a:t>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3</a:t>
            </a:r>
            <a:r>
              <a:rPr lang="cs-CZ" sz="2400" b="1" dirty="0" smtClean="0">
                <a:solidFill>
                  <a:srgbClr val="FF0000"/>
                </a:solidFill>
              </a:rPr>
              <a:t> </a:t>
            </a:r>
            <a:r>
              <a:rPr lang="cs-CZ" sz="2400" b="1" dirty="0">
                <a:solidFill>
                  <a:srgbClr val="FF0000"/>
                </a:solidFill>
              </a:rPr>
              <a:t>= a ∙ </a:t>
            </a:r>
            <a:r>
              <a:rPr lang="cs-CZ" sz="2400" b="1" dirty="0" smtClean="0">
                <a:solidFill>
                  <a:srgbClr val="FF0000"/>
                </a:solidFill>
              </a:rPr>
              <a:t>c;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 </a:t>
            </a:r>
            <a:r>
              <a:rPr lang="cs-CZ" sz="2400" b="1" dirty="0" smtClean="0">
                <a:solidFill>
                  <a:srgbClr val="FF0000"/>
                </a:solidFill>
              </a:rPr>
              <a:t>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5</a:t>
            </a:r>
            <a:r>
              <a:rPr lang="cs-CZ" sz="2400" b="1" dirty="0" smtClean="0">
                <a:solidFill>
                  <a:srgbClr val="FF0000"/>
                </a:solidFill>
              </a:rPr>
              <a:t> </a:t>
            </a:r>
            <a:r>
              <a:rPr lang="cs-CZ" sz="2400" b="1" dirty="0">
                <a:solidFill>
                  <a:srgbClr val="FF0000"/>
                </a:solidFill>
              </a:rPr>
              <a:t>= </a:t>
            </a:r>
            <a:r>
              <a:rPr lang="cs-CZ" sz="2400" b="1" dirty="0" smtClean="0">
                <a:solidFill>
                  <a:srgbClr val="FF0000"/>
                </a:solidFill>
              </a:rPr>
              <a:t>b </a:t>
            </a:r>
            <a:r>
              <a:rPr lang="cs-CZ" sz="2400" b="1" dirty="0">
                <a:solidFill>
                  <a:srgbClr val="FF0000"/>
                </a:solidFill>
              </a:rPr>
              <a:t>∙ </a:t>
            </a:r>
            <a:r>
              <a:rPr lang="cs-CZ" sz="2400" b="1" dirty="0" smtClean="0">
                <a:solidFill>
                  <a:srgbClr val="FF0000"/>
                </a:solidFill>
              </a:rPr>
              <a:t>c</a:t>
            </a:r>
            <a:endParaRPr lang="cs-CZ" sz="2400" b="1" baseline="-25000" dirty="0">
              <a:solidFill>
                <a:srgbClr val="FF0000"/>
              </a:solidFill>
            </a:endParaRPr>
          </a:p>
        </p:txBody>
      </p:sp>
      <p:sp>
        <p:nvSpPr>
          <p:cNvPr id="54" name="Obdélník 53"/>
          <p:cNvSpPr/>
          <p:nvPr/>
        </p:nvSpPr>
        <p:spPr>
          <a:xfrm>
            <a:off x="2051720" y="5940000"/>
            <a:ext cx="6948000" cy="769441"/>
          </a:xfrm>
          <a:prstGeom prst="rect">
            <a:avLst/>
          </a:prstGeom>
          <a:solidFill>
            <a:srgbClr val="D6FDAF"/>
          </a:solidFill>
          <a:ln w="38100"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r>
              <a:rPr lang="cs-CZ" sz="4400" b="1" dirty="0" smtClean="0">
                <a:solidFill>
                  <a:srgbClr val="FF0000"/>
                </a:solidFill>
              </a:rPr>
              <a:t>S = 2 </a:t>
            </a:r>
            <a:r>
              <a:rPr lang="cs-CZ" sz="4400" b="1" dirty="0">
                <a:solidFill>
                  <a:srgbClr val="FF0000"/>
                </a:solidFill>
              </a:rPr>
              <a:t>∙ (</a:t>
            </a:r>
            <a:r>
              <a:rPr lang="cs-CZ" sz="4400" b="1" dirty="0" smtClean="0">
                <a:solidFill>
                  <a:srgbClr val="FF0000"/>
                </a:solidFill>
              </a:rPr>
              <a:t>a ∙ b </a:t>
            </a:r>
            <a:r>
              <a:rPr lang="cs-CZ" sz="4400" b="1" dirty="0">
                <a:solidFill>
                  <a:srgbClr val="FF0000"/>
                </a:solidFill>
              </a:rPr>
              <a:t>+ a ∙ </a:t>
            </a:r>
            <a:r>
              <a:rPr lang="cs-CZ" sz="4400" b="1" dirty="0" smtClean="0">
                <a:solidFill>
                  <a:srgbClr val="FF0000"/>
                </a:solidFill>
              </a:rPr>
              <a:t>c + b</a:t>
            </a:r>
            <a:r>
              <a:rPr lang="cs-CZ" sz="4400" b="1" dirty="0">
                <a:solidFill>
                  <a:srgbClr val="FF0000"/>
                </a:solidFill>
              </a:rPr>
              <a:t> ∙ </a:t>
            </a:r>
            <a:r>
              <a:rPr lang="cs-CZ" sz="4400" b="1" dirty="0" smtClean="0">
                <a:solidFill>
                  <a:srgbClr val="FF0000"/>
                </a:solidFill>
              </a:rPr>
              <a:t>c)</a:t>
            </a:r>
            <a:endParaRPr lang="cs-CZ" sz="4400" b="1" baseline="-25000" dirty="0">
              <a:solidFill>
                <a:srgbClr val="FF0000"/>
              </a:solidFill>
            </a:endParaRPr>
          </a:p>
        </p:txBody>
      </p:sp>
      <p:cxnSp>
        <p:nvCxnSpPr>
          <p:cNvPr id="30" name="Přímá spojnice 29"/>
          <p:cNvCxnSpPr/>
          <p:nvPr/>
        </p:nvCxnSpPr>
        <p:spPr bwMode="auto">
          <a:xfrm>
            <a:off x="504232" y="5778344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 flipV="1">
            <a:off x="503984" y="3978344"/>
            <a:ext cx="0" cy="18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503984" y="3981535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2304232" y="3258344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1584232" y="3978344"/>
            <a:ext cx="72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1584232" y="5778344"/>
            <a:ext cx="72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2304232" y="5778344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 flipV="1">
            <a:off x="2302638" y="3243304"/>
            <a:ext cx="0" cy="72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 flipV="1">
            <a:off x="3384232" y="3258344"/>
            <a:ext cx="0" cy="72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 flipV="1">
            <a:off x="1584232" y="3978344"/>
            <a:ext cx="0" cy="18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 flipV="1">
            <a:off x="2304312" y="3978344"/>
            <a:ext cx="0" cy="18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 flipV="1">
            <a:off x="504312" y="5778344"/>
            <a:ext cx="0" cy="72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 flipV="1">
            <a:off x="1583984" y="5778344"/>
            <a:ext cx="0" cy="72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 flipV="1">
            <a:off x="3384312" y="3978344"/>
            <a:ext cx="0" cy="18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 flipV="1">
            <a:off x="4104312" y="3978344"/>
            <a:ext cx="0" cy="18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503984" y="6498344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2304312" y="3978344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3384232" y="5778344"/>
            <a:ext cx="72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>
            <a:off x="3384232" y="3978344"/>
            <a:ext cx="72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TextovéPole 48"/>
          <p:cNvSpPr txBox="1"/>
          <p:nvPr/>
        </p:nvSpPr>
        <p:spPr>
          <a:xfrm>
            <a:off x="618643" y="4472968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>
                <a:latin typeface="Arial Black" panose="020B0A04020102020204" pitchFamily="34" charset="0"/>
              </a:rPr>
              <a:t>S</a:t>
            </a:r>
            <a:r>
              <a:rPr lang="cs-CZ" sz="4800" baseline="-25000" dirty="0" smtClean="0">
                <a:latin typeface="Arial Black" panose="020B0A04020102020204" pitchFamily="34" charset="0"/>
              </a:rPr>
              <a:t>1</a:t>
            </a:r>
            <a:endParaRPr lang="cs-CZ" sz="4800" baseline="-25000" dirty="0">
              <a:latin typeface="Arial Black" panose="020B0A04020102020204" pitchFamily="34" charset="0"/>
            </a:endParaRPr>
          </a:p>
        </p:txBody>
      </p:sp>
      <p:sp>
        <p:nvSpPr>
          <p:cNvPr id="50" name="TextovéPole 49"/>
          <p:cNvSpPr txBox="1"/>
          <p:nvPr/>
        </p:nvSpPr>
        <p:spPr>
          <a:xfrm>
            <a:off x="690821" y="5706870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>
                <a:latin typeface="Arial Black" panose="020B0A04020102020204" pitchFamily="34" charset="0"/>
              </a:rPr>
              <a:t>S</a:t>
            </a:r>
            <a:r>
              <a:rPr lang="cs-CZ" sz="4800" baseline="-25000" dirty="0" smtClean="0">
                <a:latin typeface="Arial Black" panose="020B0A04020102020204" pitchFamily="34" charset="0"/>
              </a:rPr>
              <a:t>6</a:t>
            </a:r>
            <a:endParaRPr lang="cs-CZ" sz="4800" baseline="-25000" dirty="0">
              <a:latin typeface="Arial Black" panose="020B0A04020102020204" pitchFamily="34" charset="0"/>
            </a:endParaRPr>
          </a:p>
        </p:txBody>
      </p:sp>
      <p:sp>
        <p:nvSpPr>
          <p:cNvPr id="51" name="TextovéPole 50"/>
          <p:cNvSpPr txBox="1"/>
          <p:nvPr/>
        </p:nvSpPr>
        <p:spPr>
          <a:xfrm>
            <a:off x="1493856" y="4472968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>
                <a:latin typeface="Arial Black" panose="020B0A04020102020204" pitchFamily="34" charset="0"/>
              </a:rPr>
              <a:t>S</a:t>
            </a:r>
            <a:r>
              <a:rPr lang="cs-CZ" sz="4800" baseline="-25000" dirty="0" smtClean="0">
                <a:latin typeface="Arial Black" panose="020B0A04020102020204" pitchFamily="34" charset="0"/>
              </a:rPr>
              <a:t>3</a:t>
            </a:r>
            <a:endParaRPr lang="cs-CZ" sz="4800" baseline="-25000" dirty="0">
              <a:latin typeface="Arial Black" panose="020B0A04020102020204" pitchFamily="34" charset="0"/>
            </a:endParaRPr>
          </a:p>
        </p:txBody>
      </p:sp>
      <p:sp>
        <p:nvSpPr>
          <p:cNvPr id="55" name="TextovéPole 54"/>
          <p:cNvSpPr txBox="1"/>
          <p:nvPr/>
        </p:nvSpPr>
        <p:spPr>
          <a:xfrm>
            <a:off x="2375856" y="4473290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>
                <a:latin typeface="Arial Black" panose="020B0A04020102020204" pitchFamily="34" charset="0"/>
              </a:rPr>
              <a:t>S</a:t>
            </a:r>
            <a:r>
              <a:rPr lang="cs-CZ" sz="4800" baseline="-25000" dirty="0" smtClean="0">
                <a:latin typeface="Arial Black" panose="020B0A04020102020204" pitchFamily="34" charset="0"/>
              </a:rPr>
              <a:t>2</a:t>
            </a:r>
            <a:endParaRPr lang="cs-CZ" sz="4800" baseline="-25000" dirty="0">
              <a:latin typeface="Arial Black" panose="020B0A04020102020204" pitchFamily="34" charset="0"/>
            </a:endParaRPr>
          </a:p>
        </p:txBody>
      </p:sp>
      <p:sp>
        <p:nvSpPr>
          <p:cNvPr id="56" name="TextovéPole 55"/>
          <p:cNvSpPr txBox="1"/>
          <p:nvPr/>
        </p:nvSpPr>
        <p:spPr>
          <a:xfrm>
            <a:off x="3275856" y="4472968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>
                <a:latin typeface="Arial Black" panose="020B0A04020102020204" pitchFamily="34" charset="0"/>
              </a:rPr>
              <a:t>S</a:t>
            </a:r>
            <a:r>
              <a:rPr lang="cs-CZ" sz="4800" baseline="-25000" dirty="0" smtClean="0">
                <a:latin typeface="Arial Black" panose="020B0A04020102020204" pitchFamily="34" charset="0"/>
              </a:rPr>
              <a:t>4</a:t>
            </a:r>
            <a:endParaRPr lang="cs-CZ" sz="4800" baseline="-25000" dirty="0">
              <a:latin typeface="Arial Black" panose="020B0A04020102020204" pitchFamily="34" charset="0"/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2414407" y="3140968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>
                <a:latin typeface="Arial Black" panose="020B0A04020102020204" pitchFamily="34" charset="0"/>
              </a:rPr>
              <a:t>S</a:t>
            </a:r>
            <a:r>
              <a:rPr lang="cs-CZ" sz="4800" baseline="-25000" dirty="0" smtClean="0">
                <a:latin typeface="Arial Black" panose="020B0A04020102020204" pitchFamily="34" charset="0"/>
              </a:rPr>
              <a:t>5</a:t>
            </a:r>
            <a:endParaRPr lang="cs-CZ" sz="4800" baseline="-25000" dirty="0">
              <a:latin typeface="Arial Black" panose="020B0A04020102020204" pitchFamily="34" charset="0"/>
            </a:endParaRPr>
          </a:p>
        </p:txBody>
      </p:sp>
      <p:sp>
        <p:nvSpPr>
          <p:cNvPr id="59" name="TextovéPole 58"/>
          <p:cNvSpPr txBox="1"/>
          <p:nvPr/>
        </p:nvSpPr>
        <p:spPr>
          <a:xfrm>
            <a:off x="161416" y="4712965"/>
            <a:ext cx="474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921351" y="3611260"/>
            <a:ext cx="474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1773720" y="3611260"/>
            <a:ext cx="474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2734488" y="2874074"/>
            <a:ext cx="474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63" name="TextovéPole 62"/>
          <p:cNvSpPr txBox="1"/>
          <p:nvPr/>
        </p:nvSpPr>
        <p:spPr>
          <a:xfrm>
            <a:off x="3351127" y="3496324"/>
            <a:ext cx="474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65" name="Obdélník 64"/>
          <p:cNvSpPr/>
          <p:nvPr/>
        </p:nvSpPr>
        <p:spPr>
          <a:xfrm>
            <a:off x="4320000" y="4500000"/>
            <a:ext cx="4680000" cy="46166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1</a:t>
            </a:r>
            <a:r>
              <a:rPr lang="cs-CZ" sz="2400" b="1" dirty="0" smtClean="0">
                <a:solidFill>
                  <a:srgbClr val="FF0000"/>
                </a:solidFill>
              </a:rPr>
              <a:t> </a:t>
            </a:r>
            <a:r>
              <a:rPr lang="cs-CZ" sz="2400" b="1" dirty="0">
                <a:solidFill>
                  <a:srgbClr val="FF0000"/>
                </a:solidFill>
              </a:rPr>
              <a:t>+ S</a:t>
            </a:r>
            <a:r>
              <a:rPr lang="cs-CZ" sz="2400" b="1" baseline="-25000" dirty="0">
                <a:solidFill>
                  <a:srgbClr val="FF0000"/>
                </a:solidFill>
              </a:rPr>
              <a:t>3</a:t>
            </a:r>
            <a:r>
              <a:rPr lang="cs-CZ" sz="2400" b="1" dirty="0">
                <a:solidFill>
                  <a:srgbClr val="FF0000"/>
                </a:solidFill>
              </a:rPr>
              <a:t> </a:t>
            </a:r>
            <a:r>
              <a:rPr lang="cs-CZ" sz="2400" b="1" dirty="0" smtClean="0">
                <a:solidFill>
                  <a:srgbClr val="FF0000"/>
                </a:solidFill>
              </a:rPr>
              <a:t>+ S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5</a:t>
            </a:r>
            <a:r>
              <a:rPr lang="cs-CZ" sz="2400" b="1" dirty="0" smtClean="0">
                <a:solidFill>
                  <a:srgbClr val="FF0000"/>
                </a:solidFill>
              </a:rPr>
              <a:t> = a ∙ b + </a:t>
            </a:r>
            <a:r>
              <a:rPr lang="cs-CZ" sz="2400" b="1" dirty="0">
                <a:solidFill>
                  <a:srgbClr val="FF0000"/>
                </a:solidFill>
              </a:rPr>
              <a:t>a ∙ </a:t>
            </a:r>
            <a:r>
              <a:rPr lang="cs-CZ" sz="2400" b="1" dirty="0" smtClean="0">
                <a:solidFill>
                  <a:srgbClr val="FF0000"/>
                </a:solidFill>
              </a:rPr>
              <a:t>c + b </a:t>
            </a:r>
            <a:r>
              <a:rPr lang="cs-CZ" sz="2400" b="1" dirty="0">
                <a:solidFill>
                  <a:srgbClr val="FF0000"/>
                </a:solidFill>
              </a:rPr>
              <a:t>∙ </a:t>
            </a:r>
            <a:r>
              <a:rPr lang="cs-CZ" sz="2400" b="1" dirty="0" smtClean="0">
                <a:solidFill>
                  <a:srgbClr val="FF0000"/>
                </a:solidFill>
              </a:rPr>
              <a:t>c</a:t>
            </a:r>
            <a:endParaRPr lang="cs-CZ" sz="2400" b="1" baseline="-2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90001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/>
      <p:bldP spid="64" grpId="0" animBg="1"/>
      <p:bldP spid="52" grpId="0" animBg="1"/>
      <p:bldP spid="53" grpId="0" animBg="1"/>
      <p:bldP spid="54" grpId="0" animBg="1"/>
      <p:bldP spid="49" grpId="0"/>
      <p:bldP spid="50" grpId="0"/>
      <p:bldP spid="51" grpId="0"/>
      <p:bldP spid="55" grpId="0"/>
      <p:bldP spid="56" grpId="0"/>
      <p:bldP spid="57" grpId="0"/>
      <p:bldP spid="59" grpId="0"/>
      <p:bldP spid="60" grpId="0"/>
      <p:bldP spid="61" grpId="0"/>
      <p:bldP spid="62" grpId="0"/>
      <p:bldP spid="63" grpId="0"/>
      <p:bldP spid="6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Povrch krychle</a:t>
            </a:r>
            <a:br>
              <a:rPr lang="cs-CZ" dirty="0" smtClean="0"/>
            </a:b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720000" y="2060848"/>
            <a:ext cx="77404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Vypočtěte povrch krychle s délkou hrany:</a:t>
            </a:r>
            <a:endParaRPr lang="cs-CZ" sz="20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1403648" y="2876274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a) a = </a:t>
            </a:r>
            <a:r>
              <a:rPr lang="cs-CZ" sz="2000" b="1" dirty="0" smtClean="0"/>
              <a:t>4 </a:t>
            </a:r>
            <a:r>
              <a:rPr lang="cs-CZ" sz="2000" b="1" dirty="0" smtClean="0"/>
              <a:t>m</a:t>
            </a:r>
            <a:endParaRPr lang="cs-CZ" sz="2000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1583648" y="3848274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… 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cxnSp>
        <p:nvCxnSpPr>
          <p:cNvPr id="3" name="Přímá spojnice 2"/>
          <p:cNvCxnSpPr/>
          <p:nvPr/>
        </p:nvCxnSpPr>
        <p:spPr bwMode="auto">
          <a:xfrm>
            <a:off x="1583648" y="4208274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1583648" y="4280274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/>
              <a:t>6 · </a:t>
            </a:r>
            <a:r>
              <a:rPr lang="cs-CZ" sz="2000" b="1" dirty="0" smtClean="0"/>
              <a:t>a</a:t>
            </a:r>
            <a:r>
              <a:rPr lang="cs-CZ" sz="2000" b="1" dirty="0"/>
              <a:t> · a</a:t>
            </a:r>
          </a:p>
        </p:txBody>
      </p:sp>
      <p:sp>
        <p:nvSpPr>
          <p:cNvPr id="54" name="TextovéPole 53"/>
          <p:cNvSpPr txBox="1"/>
          <p:nvPr/>
        </p:nvSpPr>
        <p:spPr>
          <a:xfrm>
            <a:off x="1583648" y="4712274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6 </a:t>
            </a:r>
            <a:r>
              <a:rPr lang="cs-CZ" sz="2000" b="1" dirty="0"/>
              <a:t>· </a:t>
            </a:r>
            <a:r>
              <a:rPr lang="cs-CZ" sz="2000" b="1" dirty="0" smtClean="0"/>
              <a:t>4 </a:t>
            </a:r>
            <a:r>
              <a:rPr lang="cs-CZ" sz="2000" b="1" dirty="0"/>
              <a:t>· </a:t>
            </a:r>
            <a:r>
              <a:rPr lang="cs-CZ" sz="2000" b="1" dirty="0" smtClean="0"/>
              <a:t>4</a:t>
            </a:r>
            <a:endParaRPr lang="cs-CZ" sz="2000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1583648" y="5144274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 smtClean="0"/>
              <a:t>96</a:t>
            </a:r>
            <a:endParaRPr lang="cs-CZ" sz="2000" b="1" dirty="0"/>
          </a:p>
        </p:txBody>
      </p:sp>
      <p:cxnSp>
        <p:nvCxnSpPr>
          <p:cNvPr id="56" name="Přímá spojnice 55"/>
          <p:cNvCxnSpPr/>
          <p:nvPr/>
        </p:nvCxnSpPr>
        <p:spPr bwMode="auto">
          <a:xfrm>
            <a:off x="1583647" y="5504274"/>
            <a:ext cx="158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TextovéPole 56"/>
          <p:cNvSpPr txBox="1"/>
          <p:nvPr/>
        </p:nvSpPr>
        <p:spPr>
          <a:xfrm>
            <a:off x="1583647" y="5576274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 smtClean="0"/>
              <a:t>96 </a:t>
            </a:r>
            <a:r>
              <a:rPr lang="cs-CZ" sz="2000" b="1" dirty="0" smtClean="0"/>
              <a:t>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cxnSp>
        <p:nvCxnSpPr>
          <p:cNvPr id="58" name="Přímá spojnice 57"/>
          <p:cNvCxnSpPr/>
          <p:nvPr/>
        </p:nvCxnSpPr>
        <p:spPr bwMode="auto">
          <a:xfrm>
            <a:off x="1583647" y="5972274"/>
            <a:ext cx="158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1583648" y="5936274"/>
            <a:ext cx="158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ovéPole 14"/>
          <p:cNvSpPr txBox="1"/>
          <p:nvPr/>
        </p:nvSpPr>
        <p:spPr>
          <a:xfrm>
            <a:off x="1583648" y="3416274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 = </a:t>
            </a:r>
            <a:r>
              <a:rPr lang="cs-CZ" sz="2000" b="1" dirty="0" smtClean="0"/>
              <a:t>4 </a:t>
            </a:r>
            <a:r>
              <a:rPr lang="cs-CZ" sz="2000" b="1" dirty="0" smtClean="0"/>
              <a:t>m</a:t>
            </a:r>
            <a:endParaRPr lang="cs-CZ" sz="20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5328105" y="2917412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b) a = </a:t>
            </a:r>
            <a:r>
              <a:rPr lang="cs-CZ" sz="2000" b="1" dirty="0" smtClean="0"/>
              <a:t>20 </a:t>
            </a:r>
            <a:r>
              <a:rPr lang="cs-CZ" sz="2000" b="1" dirty="0" smtClean="0"/>
              <a:t>cm</a:t>
            </a:r>
            <a:endParaRPr lang="cs-CZ" sz="2000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5508105" y="3889412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… cm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cxnSp>
        <p:nvCxnSpPr>
          <p:cNvPr id="19" name="Přímá spojnice 18"/>
          <p:cNvCxnSpPr/>
          <p:nvPr/>
        </p:nvCxnSpPr>
        <p:spPr bwMode="auto">
          <a:xfrm>
            <a:off x="5508105" y="4249412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ovéPole 19"/>
          <p:cNvSpPr txBox="1"/>
          <p:nvPr/>
        </p:nvSpPr>
        <p:spPr>
          <a:xfrm>
            <a:off x="5508105" y="4321412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/>
              <a:t>6 · </a:t>
            </a:r>
            <a:r>
              <a:rPr lang="cs-CZ" sz="2000" b="1" dirty="0" smtClean="0"/>
              <a:t>a</a:t>
            </a:r>
            <a:r>
              <a:rPr lang="cs-CZ" sz="2000" b="1" dirty="0"/>
              <a:t> · a</a:t>
            </a:r>
          </a:p>
        </p:txBody>
      </p:sp>
      <p:sp>
        <p:nvSpPr>
          <p:cNvPr id="21" name="TextovéPole 20"/>
          <p:cNvSpPr txBox="1"/>
          <p:nvPr/>
        </p:nvSpPr>
        <p:spPr>
          <a:xfrm>
            <a:off x="5508105" y="4753412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6 </a:t>
            </a:r>
            <a:r>
              <a:rPr lang="cs-CZ" sz="2000" b="1" dirty="0"/>
              <a:t>· </a:t>
            </a:r>
            <a:r>
              <a:rPr lang="cs-CZ" sz="2000" b="1" dirty="0" smtClean="0"/>
              <a:t>20 </a:t>
            </a:r>
            <a:r>
              <a:rPr lang="cs-CZ" sz="2000" b="1" dirty="0"/>
              <a:t>· </a:t>
            </a:r>
            <a:r>
              <a:rPr lang="cs-CZ" sz="2000" b="1" dirty="0" smtClean="0"/>
              <a:t>20</a:t>
            </a:r>
            <a:endParaRPr lang="cs-CZ" sz="20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5508105" y="5185412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 smtClean="0"/>
              <a:t>2 400</a:t>
            </a:r>
            <a:endParaRPr lang="cs-CZ" sz="2000" b="1" dirty="0"/>
          </a:p>
        </p:txBody>
      </p:sp>
      <p:cxnSp>
        <p:nvCxnSpPr>
          <p:cNvPr id="23" name="Přímá spojnice 22"/>
          <p:cNvCxnSpPr/>
          <p:nvPr/>
        </p:nvCxnSpPr>
        <p:spPr bwMode="auto">
          <a:xfrm>
            <a:off x="5508104" y="5545412"/>
            <a:ext cx="176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ovéPole 23"/>
          <p:cNvSpPr txBox="1"/>
          <p:nvPr/>
        </p:nvSpPr>
        <p:spPr>
          <a:xfrm>
            <a:off x="5508103" y="5617412"/>
            <a:ext cx="19442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 = </a:t>
            </a:r>
            <a:r>
              <a:rPr lang="cs-CZ" sz="2000" b="1" dirty="0" smtClean="0"/>
              <a:t>2 400 </a:t>
            </a:r>
            <a:r>
              <a:rPr lang="cs-CZ" sz="2000" b="1" dirty="0" smtClean="0"/>
              <a:t>cm</a:t>
            </a:r>
            <a:r>
              <a:rPr lang="cs-CZ" sz="2000" b="1" baseline="30000" dirty="0" smtClean="0"/>
              <a:t>2</a:t>
            </a:r>
            <a:endParaRPr lang="cs-CZ" sz="2000" b="1" baseline="30000" dirty="0"/>
          </a:p>
        </p:txBody>
      </p:sp>
      <p:cxnSp>
        <p:nvCxnSpPr>
          <p:cNvPr id="25" name="Přímá spojnice 24"/>
          <p:cNvCxnSpPr/>
          <p:nvPr/>
        </p:nvCxnSpPr>
        <p:spPr bwMode="auto">
          <a:xfrm>
            <a:off x="5508104" y="6013412"/>
            <a:ext cx="176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>
            <a:off x="5508105" y="5977412"/>
            <a:ext cx="176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TextovéPole 26"/>
          <p:cNvSpPr txBox="1"/>
          <p:nvPr/>
        </p:nvSpPr>
        <p:spPr>
          <a:xfrm>
            <a:off x="5508105" y="3457412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 = </a:t>
            </a:r>
            <a:r>
              <a:rPr lang="cs-CZ" sz="2000" b="1" dirty="0" smtClean="0"/>
              <a:t>20 </a:t>
            </a:r>
            <a:r>
              <a:rPr lang="cs-CZ" sz="2000" b="1" dirty="0" smtClean="0"/>
              <a:t>cm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143217031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  <p:bldP spid="52" grpId="0"/>
      <p:bldP spid="53" grpId="0"/>
      <p:bldP spid="54" grpId="0"/>
      <p:bldP spid="55" grpId="0"/>
      <p:bldP spid="57" grpId="0"/>
      <p:bldP spid="15" grpId="0"/>
      <p:bldP spid="17" grpId="0"/>
      <p:bldP spid="18" grpId="0"/>
      <p:bldP spid="20" grpId="0"/>
      <p:bldP spid="21" grpId="0"/>
      <p:bldP spid="22" grpId="0"/>
      <p:bldP spid="24" grpId="0"/>
      <p:bldP spid="27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1952</TotalTime>
  <Words>847</Words>
  <Application>Microsoft Office PowerPoint</Application>
  <PresentationFormat>Předvádění na obrazovce (4:3)</PresentationFormat>
  <Paragraphs>196</Paragraphs>
  <Slides>12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Prezentace školení zaměstnanců</vt:lpstr>
      <vt:lpstr>Povrch kvádru a krychle</vt:lpstr>
      <vt:lpstr>  Tělesa  </vt:lpstr>
      <vt:lpstr>Síť kvádru a krychle</vt:lpstr>
      <vt:lpstr>Síť krychle</vt:lpstr>
      <vt:lpstr>Síť kvádru</vt:lpstr>
      <vt:lpstr>Povrch krychle a kvádru</vt:lpstr>
      <vt:lpstr>Povrch krychle</vt:lpstr>
      <vt:lpstr>Povrch kvádru</vt:lpstr>
      <vt:lpstr> Povrch krychle </vt:lpstr>
      <vt:lpstr> Povrch kvádru </vt:lpstr>
      <vt:lpstr>Slovní úlohy</vt:lpstr>
      <vt:lpstr>Slovní úlohy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298</cp:revision>
  <dcterms:created xsi:type="dcterms:W3CDTF">2012-01-02T08:14:14Z</dcterms:created>
  <dcterms:modified xsi:type="dcterms:W3CDTF">2020-06-03T12:19:59Z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