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1" r:id="rId3"/>
    <p:sldId id="314" r:id="rId4"/>
    <p:sldId id="303" r:id="rId5"/>
    <p:sldId id="320" r:id="rId6"/>
    <p:sldId id="319" r:id="rId7"/>
    <p:sldId id="321" r:id="rId8"/>
    <p:sldId id="323" r:id="rId9"/>
    <p:sldId id="322" r:id="rId10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66"/>
    <a:srgbClr val="0000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75" autoAdjust="0"/>
    <p:restoredTop sz="94600" autoAdjust="0"/>
  </p:normalViewPr>
  <p:slideViewPr>
    <p:cSldViewPr>
      <p:cViewPr>
        <p:scale>
          <a:sx n="164" d="100"/>
          <a:sy n="164" d="100"/>
        </p:scale>
        <p:origin x="-372" y="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789552"/>
            <a:ext cx="7772400" cy="646212"/>
          </a:xfrm>
        </p:spPr>
        <p:txBody>
          <a:bodyPr/>
          <a:lstStyle/>
          <a:p>
            <a:pPr algn="ctr"/>
            <a:r>
              <a:rPr lang="cs-CZ" dirty="0" smtClean="0"/>
              <a:t>Aritmetický průměr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5.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Aritmetický průměr</a:t>
            </a:r>
            <a:r>
              <a:rPr lang="cs-CZ" dirty="0"/>
              <a:t/>
            </a:r>
            <a:br>
              <a:rPr lang="cs-CZ" dirty="0"/>
            </a:br>
            <a:r>
              <a:rPr lang="cs-CZ" sz="2000" b="1" dirty="0" smtClean="0"/>
              <a:t>Výsledek je přirozené číslo</a:t>
            </a:r>
            <a:endParaRPr lang="cs-CZ" sz="20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0" y="1368000"/>
            <a:ext cx="91315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Proč je dobré umět vypočítat aritmetický průměr, </a:t>
            </a:r>
            <a:br>
              <a:rPr lang="cs-CZ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 si například mohu zjistit?</a:t>
            </a:r>
          </a:p>
        </p:txBody>
      </p:sp>
      <p:sp>
        <p:nvSpPr>
          <p:cNvPr id="3" name="Obdélník 2"/>
          <p:cNvSpPr/>
          <p:nvPr/>
        </p:nvSpPr>
        <p:spPr>
          <a:xfrm>
            <a:off x="360000" y="2160000"/>
            <a:ext cx="8676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průměr známek z vyučovacího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předmětu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360000" y="2520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průměrnou mzdu za určité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období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360000" y="2880000"/>
            <a:ext cx="85919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průměrné výdaje za domácnost – například za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potraviny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360000" y="3240000"/>
            <a:ext cx="85919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průměrnou spotřebu benzínu v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automobilu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360000" y="3600000"/>
            <a:ext cx="8604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průměrný počet ujetých kilometrů na kole 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360000" y="396000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průměrnou spotřebu vody, elektřiny,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plynu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360000" y="4320000"/>
            <a:ext cx="4057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a spoustu dalších zajímavých údajů…</a:t>
            </a:r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" grpId="0"/>
      <p:bldP spid="4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645235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Aritmetický průměr</a:t>
            </a:r>
            <a:br>
              <a:rPr lang="cs-CZ" dirty="0"/>
            </a:br>
            <a:r>
              <a:rPr lang="cs-CZ" sz="2000" b="1" dirty="0"/>
              <a:t>Výsledek je přirozené číslo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275606"/>
            <a:ext cx="9144000" cy="81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Aritmetický průměr čísel vypočítáme tak, </a:t>
            </a:r>
          </a:p>
          <a:p>
            <a:pPr marL="0" indent="0" algn="ctr">
              <a:buNone/>
            </a:pPr>
            <a:r>
              <a:rPr 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že součet těchto čísel vydělíme jejich počtem.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0" y="324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(součet čísel)  </a:t>
            </a:r>
            <a:r>
              <a:rPr lang="cs-CZ" sz="2000" b="1" dirty="0">
                <a:solidFill>
                  <a:schemeClr val="accent4">
                    <a:lumMod val="75000"/>
                  </a:schemeClr>
                </a:solidFill>
              </a:rPr>
              <a:t>Ujela celkem  	35 + 40 + 33 + 38 + 29  = 175 km</a:t>
            </a:r>
          </a:p>
        </p:txBody>
      </p:sp>
      <p:sp>
        <p:nvSpPr>
          <p:cNvPr id="85" name="TextovéPole 84"/>
          <p:cNvSpPr txBox="1"/>
          <p:nvPr/>
        </p:nvSpPr>
        <p:spPr>
          <a:xfrm>
            <a:off x="0" y="3672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(počet čísel)    </a:t>
            </a:r>
            <a:r>
              <a:rPr lang="cs-CZ" sz="2000" b="1" dirty="0" smtClean="0">
                <a:solidFill>
                  <a:schemeClr val="accent4">
                    <a:lumMod val="75000"/>
                  </a:schemeClr>
                </a:solidFill>
              </a:rPr>
              <a:t>Počet </a:t>
            </a:r>
            <a:r>
              <a:rPr lang="cs-CZ" sz="2000" b="1" dirty="0">
                <a:solidFill>
                  <a:schemeClr val="accent4">
                    <a:lumMod val="75000"/>
                  </a:schemeClr>
                </a:solidFill>
              </a:rPr>
              <a:t>dní       	5</a:t>
            </a:r>
          </a:p>
        </p:txBody>
      </p:sp>
      <p:sp>
        <p:nvSpPr>
          <p:cNvPr id="87" name="TextovéPole 86"/>
          <p:cNvSpPr txBox="1"/>
          <p:nvPr/>
        </p:nvSpPr>
        <p:spPr>
          <a:xfrm>
            <a:off x="0" y="4536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4. (odpověď)       </a:t>
            </a:r>
            <a:r>
              <a:rPr lang="cs-CZ" sz="2000" b="1" dirty="0" smtClean="0">
                <a:solidFill>
                  <a:schemeClr val="accent4">
                    <a:lumMod val="75000"/>
                  </a:schemeClr>
                </a:solidFill>
              </a:rPr>
              <a:t>Lenka </a:t>
            </a:r>
            <a:r>
              <a:rPr lang="cs-CZ" sz="2000" b="1" dirty="0">
                <a:solidFill>
                  <a:schemeClr val="accent4">
                    <a:lumMod val="75000"/>
                  </a:schemeClr>
                </a:solidFill>
              </a:rPr>
              <a:t>ujela průměrně 35 kilometrů za den.</a:t>
            </a:r>
          </a:p>
        </p:txBody>
      </p:sp>
      <p:sp>
        <p:nvSpPr>
          <p:cNvPr id="35" name="TextovéPole 34"/>
          <p:cNvSpPr txBox="1"/>
          <p:nvPr/>
        </p:nvSpPr>
        <p:spPr>
          <a:xfrm>
            <a:off x="0" y="4104000"/>
            <a:ext cx="6228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3. (průměr)          </a:t>
            </a:r>
            <a:r>
              <a:rPr lang="cs-CZ" sz="2000" b="1" dirty="0" smtClean="0">
                <a:solidFill>
                  <a:schemeClr val="accent4">
                    <a:lumMod val="75000"/>
                  </a:schemeClr>
                </a:solidFill>
              </a:rPr>
              <a:t>Průměrně </a:t>
            </a:r>
            <a:r>
              <a:rPr lang="cs-CZ" sz="2000" b="1" dirty="0">
                <a:solidFill>
                  <a:schemeClr val="accent4">
                    <a:lumMod val="75000"/>
                  </a:schemeClr>
                </a:solidFill>
              </a:rPr>
              <a:t>za den	175 : 5 = 35</a:t>
            </a:r>
          </a:p>
        </p:txBody>
      </p:sp>
      <p:sp>
        <p:nvSpPr>
          <p:cNvPr id="3" name="Obdélník 2"/>
          <p:cNvSpPr/>
          <p:nvPr/>
        </p:nvSpPr>
        <p:spPr>
          <a:xfrm>
            <a:off x="0" y="209038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Lenka byla na cyklistickém soustředění v jižních Čechách.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Každý </a:t>
            </a:r>
            <a:r>
              <a:rPr lang="cs-CZ" b="1" dirty="0"/>
              <a:t>den se přesunovala po cyklostezkách na různá místa. První den ujela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35 </a:t>
            </a:r>
            <a:r>
              <a:rPr lang="cs-CZ" b="1" dirty="0"/>
              <a:t>km, druhý den 40 km, třetí den 33 km, čtvrtý den 38 km a pátý den 29 km.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Kolik </a:t>
            </a:r>
            <a:r>
              <a:rPr lang="cs-CZ" b="1" dirty="0"/>
              <a:t>kilometrů denně průměrně ujela?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1470"/>
            <a:ext cx="200025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0862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85" grpId="0"/>
      <p:bldP spid="87" grpId="0"/>
      <p:bldP spid="35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/>
              <a:t>Aritmetický průměr</a:t>
            </a:r>
            <a:br>
              <a:rPr lang="cs-CZ" dirty="0"/>
            </a:br>
            <a:r>
              <a:rPr lang="cs-CZ" sz="2000" b="1" dirty="0"/>
              <a:t>Výsledek je přirozené číslo</a:t>
            </a:r>
            <a:endParaRPr lang="cs-CZ" sz="2000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907748"/>
              </p:ext>
            </p:extLst>
          </p:nvPr>
        </p:nvGraphicFramePr>
        <p:xfrm>
          <a:off x="251520" y="1469998"/>
          <a:ext cx="8496944" cy="3388732"/>
        </p:xfrm>
        <a:graphic>
          <a:graphicData uri="http://schemas.openxmlformats.org/drawingml/2006/table">
            <a:tbl>
              <a:tblPr/>
              <a:tblGrid>
                <a:gridCol w="2311996"/>
                <a:gridCol w="2800572"/>
                <a:gridCol w="1008112"/>
                <a:gridCol w="1008112"/>
                <a:gridCol w="1368152"/>
              </a:tblGrid>
              <a:tr h="724436">
                <a:tc>
                  <a:txBody>
                    <a:bodyPr/>
                    <a:lstStyle/>
                    <a:p>
                      <a:pPr algn="ctr"/>
                      <a:r>
                        <a:rPr lang="cs-CZ" sz="2400" b="1" dirty="0" smtClean="0">
                          <a:solidFill>
                            <a:srgbClr val="FF0000"/>
                          </a:solidFill>
                        </a:rPr>
                        <a:t>Úloha</a:t>
                      </a:r>
                      <a:endParaRPr lang="cs-CZ" sz="2400" b="1" dirty="0">
                        <a:solidFill>
                          <a:srgbClr val="FF000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6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solidFill>
                            <a:srgbClr val="002060"/>
                          </a:solidFill>
                        </a:rPr>
                        <a:t>Daná čísla</a:t>
                      </a:r>
                      <a:endParaRPr lang="cs-CZ" sz="160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Součet </a:t>
                      </a:r>
                      <a:endParaRPr lang="cs-CZ" sz="16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cs-CZ" sz="1600" b="1" dirty="0" smtClean="0">
                          <a:solidFill>
                            <a:srgbClr val="002060"/>
                          </a:solidFill>
                        </a:rPr>
                        <a:t>daných </a:t>
                      </a:r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čísel</a:t>
                      </a:r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Počet </a:t>
                      </a:r>
                      <a:endParaRPr lang="cs-CZ" sz="16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cs-CZ" sz="1600" b="1" dirty="0" smtClean="0">
                          <a:solidFill>
                            <a:srgbClr val="002060"/>
                          </a:solidFill>
                        </a:rPr>
                        <a:t>daných </a:t>
                      </a:r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čísel</a:t>
                      </a:r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Aritmetický průměr</a:t>
                      </a:r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58698"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98822"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69330"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251520" y="2275007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Známky z matematiky</a:t>
            </a:r>
          </a:p>
          <a:p>
            <a:r>
              <a:rPr lang="cs-CZ" sz="1600" dirty="0">
                <a:solidFill>
                  <a:srgbClr val="002060"/>
                </a:solidFill>
              </a:rPr>
              <a:t>za  jeden týden</a:t>
            </a:r>
            <a:r>
              <a:rPr lang="cs-CZ" sz="1600" dirty="0" smtClean="0">
                <a:solidFill>
                  <a:srgbClr val="002060"/>
                </a:solidFill>
              </a:rPr>
              <a:t>…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915816" y="2343014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2, 3, 1, 1, 4, 2, 2, </a:t>
            </a:r>
            <a:r>
              <a:rPr lang="cs-CZ" sz="1600" dirty="0" smtClean="0">
                <a:solidFill>
                  <a:srgbClr val="002060"/>
                </a:solidFill>
              </a:rPr>
              <a:t>1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5580112" y="2343214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16  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624228" y="2313361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8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7884368" y="23122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002060"/>
                </a:solidFill>
              </a:rPr>
              <a:t>2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51520" y="2851071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Šetřím na kolo </a:t>
            </a:r>
          </a:p>
          <a:p>
            <a:r>
              <a:rPr lang="cs-CZ" sz="1600" dirty="0">
                <a:solidFill>
                  <a:srgbClr val="002060"/>
                </a:solidFill>
              </a:rPr>
              <a:t>již půl roku…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2699792" y="2851071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250 Kč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300 Kč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200  Kč</a:t>
            </a:r>
            <a:r>
              <a:rPr lang="cs-CZ" sz="1600" dirty="0">
                <a:solidFill>
                  <a:srgbClr val="002060"/>
                </a:solidFill>
              </a:rPr>
              <a:t>,</a:t>
            </a:r>
          </a:p>
          <a:p>
            <a:r>
              <a:rPr lang="cs-CZ" sz="1600" dirty="0" smtClean="0">
                <a:solidFill>
                  <a:srgbClr val="002060"/>
                </a:solidFill>
              </a:rPr>
              <a:t>400 Kč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250 Kč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100 Kč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364088" y="2999776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1 500 Kč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6624228" y="297969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6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7596336" y="299624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250 Kč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251520" y="3507854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Stravné v jídelně </a:t>
            </a:r>
          </a:p>
          <a:p>
            <a:r>
              <a:rPr lang="cs-CZ" sz="1600" dirty="0">
                <a:solidFill>
                  <a:srgbClr val="002060"/>
                </a:solidFill>
              </a:rPr>
              <a:t>za 2. pololetí </a:t>
            </a:r>
            <a:r>
              <a:rPr lang="cs-CZ" sz="1600" dirty="0" smtClean="0">
                <a:solidFill>
                  <a:srgbClr val="002060"/>
                </a:solidFill>
              </a:rPr>
              <a:t>… 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2699792" y="3499143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770 Kč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595 Kč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525 Kč</a:t>
            </a:r>
            <a:r>
              <a:rPr lang="cs-CZ" sz="1600" dirty="0">
                <a:solidFill>
                  <a:srgbClr val="002060"/>
                </a:solidFill>
              </a:rPr>
              <a:t>,</a:t>
            </a:r>
          </a:p>
          <a:p>
            <a:r>
              <a:rPr lang="cs-CZ" sz="1600" dirty="0" smtClean="0">
                <a:solidFill>
                  <a:srgbClr val="002060"/>
                </a:solidFill>
              </a:rPr>
              <a:t>665 Kč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630 Kč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5364088" y="3622253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3 185 Kč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6624228" y="3622253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5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7596336" y="363679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637 Kč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51520" y="4219223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Nákup benzínu do auta</a:t>
            </a:r>
          </a:p>
          <a:p>
            <a:r>
              <a:rPr lang="cs-CZ" sz="1600" dirty="0">
                <a:solidFill>
                  <a:srgbClr val="002060"/>
                </a:solidFill>
              </a:rPr>
              <a:t>v průběhu tří měsíců…</a:t>
            </a:r>
          </a:p>
        </p:txBody>
      </p:sp>
      <p:sp>
        <p:nvSpPr>
          <p:cNvPr id="35" name="TextovéPole 34"/>
          <p:cNvSpPr txBox="1"/>
          <p:nvPr/>
        </p:nvSpPr>
        <p:spPr>
          <a:xfrm>
            <a:off x="2561072" y="4219223"/>
            <a:ext cx="2803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>
                <a:solidFill>
                  <a:srgbClr val="002060"/>
                </a:solidFill>
              </a:rPr>
              <a:t>2 392 Kč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2 024Kč</a:t>
            </a:r>
            <a:r>
              <a:rPr lang="cs-CZ" sz="1600" dirty="0">
                <a:solidFill>
                  <a:srgbClr val="002060"/>
                </a:solidFill>
              </a:rPr>
              <a:t>,</a:t>
            </a:r>
          </a:p>
          <a:p>
            <a:pPr algn="ctr"/>
            <a:r>
              <a:rPr lang="cs-CZ" sz="1600" dirty="0" smtClean="0">
                <a:solidFill>
                  <a:srgbClr val="002060"/>
                </a:solidFill>
              </a:rPr>
              <a:t>3 864Kč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5364088" y="4295762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8 280 Kč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6624228" y="4286197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3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7452320" y="429971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2 760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7175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23" grpId="0"/>
      <p:bldP spid="24" grpId="0"/>
      <p:bldP spid="25" grpId="0"/>
      <p:bldP spid="26" grpId="0"/>
      <p:bldP spid="27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/>
              <a:t>Aritmetický průměr</a:t>
            </a:r>
            <a:br>
              <a:rPr lang="cs-CZ" dirty="0"/>
            </a:br>
            <a:r>
              <a:rPr lang="cs-CZ" sz="2000" b="1" dirty="0"/>
              <a:t>Výsledek je přirozené číslo</a:t>
            </a:r>
            <a:endParaRPr lang="cs-CZ" sz="2000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905579"/>
              </p:ext>
            </p:extLst>
          </p:nvPr>
        </p:nvGraphicFramePr>
        <p:xfrm>
          <a:off x="226548" y="1342560"/>
          <a:ext cx="8712968" cy="3605454"/>
        </p:xfrm>
        <a:graphic>
          <a:graphicData uri="http://schemas.openxmlformats.org/drawingml/2006/table">
            <a:tbl>
              <a:tblPr/>
              <a:tblGrid>
                <a:gridCol w="2311996"/>
                <a:gridCol w="2800572"/>
                <a:gridCol w="1105092"/>
                <a:gridCol w="936104"/>
                <a:gridCol w="1559204"/>
              </a:tblGrid>
              <a:tr h="813810">
                <a:tc>
                  <a:txBody>
                    <a:bodyPr/>
                    <a:lstStyle/>
                    <a:p>
                      <a:pPr algn="ctr"/>
                      <a:r>
                        <a:rPr lang="cs-CZ" sz="2400" b="1" dirty="0" smtClean="0">
                          <a:solidFill>
                            <a:srgbClr val="FF0000"/>
                          </a:solidFill>
                        </a:rPr>
                        <a:t>Úloha</a:t>
                      </a:r>
                      <a:endParaRPr lang="cs-CZ" sz="2400" b="1" dirty="0">
                        <a:solidFill>
                          <a:srgbClr val="FF000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6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solidFill>
                            <a:srgbClr val="002060"/>
                          </a:solidFill>
                        </a:rPr>
                        <a:t>Daná čísla</a:t>
                      </a:r>
                      <a:endParaRPr lang="cs-CZ" sz="160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Součet </a:t>
                      </a:r>
                      <a:endParaRPr lang="cs-CZ" sz="16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cs-CZ" sz="1600" b="1" dirty="0" smtClean="0">
                          <a:solidFill>
                            <a:srgbClr val="002060"/>
                          </a:solidFill>
                        </a:rPr>
                        <a:t>daných </a:t>
                      </a:r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čísel</a:t>
                      </a:r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Počet </a:t>
                      </a:r>
                      <a:endParaRPr lang="cs-CZ" sz="16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cs-CZ" sz="1600" b="1" dirty="0" smtClean="0">
                          <a:solidFill>
                            <a:srgbClr val="002060"/>
                          </a:solidFill>
                        </a:rPr>
                        <a:t>daných </a:t>
                      </a:r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čísel</a:t>
                      </a:r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Aritmetický průměr</a:t>
                      </a:r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26350">
                <a:tc>
                  <a:txBody>
                    <a:bodyPr/>
                    <a:lstStyle/>
                    <a:p>
                      <a:endParaRPr lang="cs-CZ" sz="1600" b="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97142">
                <a:tc>
                  <a:txBody>
                    <a:bodyPr/>
                    <a:lstStyle/>
                    <a:p>
                      <a:endParaRPr lang="cs-CZ" sz="1600" b="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endParaRPr lang="fr-FR" sz="1600" b="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endParaRPr lang="fr-FR" sz="1600" b="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8" name="TextovéPole 37"/>
          <p:cNvSpPr txBox="1"/>
          <p:nvPr/>
        </p:nvSpPr>
        <p:spPr>
          <a:xfrm>
            <a:off x="179512" y="2141442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Výška chlapců ve třídě…</a:t>
            </a:r>
          </a:p>
        </p:txBody>
      </p:sp>
      <p:sp>
        <p:nvSpPr>
          <p:cNvPr id="45" name="TextovéPole 44"/>
          <p:cNvSpPr txBox="1"/>
          <p:nvPr/>
        </p:nvSpPr>
        <p:spPr>
          <a:xfrm>
            <a:off x="2534600" y="2141442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173 cm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169 cm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163 cm</a:t>
            </a:r>
            <a:r>
              <a:rPr lang="cs-CZ" sz="1600" dirty="0">
                <a:solidFill>
                  <a:srgbClr val="002060"/>
                </a:solidFill>
              </a:rPr>
              <a:t>,</a:t>
            </a:r>
          </a:p>
          <a:p>
            <a:r>
              <a:rPr lang="cs-CZ" sz="1600" dirty="0" smtClean="0">
                <a:solidFill>
                  <a:srgbClr val="002060"/>
                </a:solidFill>
              </a:rPr>
              <a:t>178 cm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182 cm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179 cm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5342912" y="2355726"/>
            <a:ext cx="1091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1 044 cm 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6678234" y="232494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6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48" name="TextovéPole 47"/>
          <p:cNvSpPr txBox="1"/>
          <p:nvPr/>
        </p:nvSpPr>
        <p:spPr>
          <a:xfrm>
            <a:off x="7640724" y="232494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174 cm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230344" y="2782986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Spisovatel napíše denně několik stránek  knihy…</a:t>
            </a: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2596020" y="2997298"/>
            <a:ext cx="2685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23, 35, 15, 41, 28, 32, 36</a:t>
            </a: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5556684" y="3030204"/>
            <a:ext cx="567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210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6678234" y="3014815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7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7834554" y="3013825"/>
            <a:ext cx="548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30</a:t>
            </a:r>
            <a:endParaRPr lang="cs-CZ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230344" y="3578557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0066"/>
                </a:solidFill>
              </a:rPr>
              <a:t>Dívky v kvartě mají velikosti nohou…</a:t>
            </a:r>
            <a:endParaRPr lang="fr-FR" sz="1600" dirty="0">
              <a:solidFill>
                <a:srgbClr val="000066"/>
              </a:solidFill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2545106" y="3581297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600" dirty="0">
                <a:solidFill>
                  <a:srgbClr val="000066"/>
                </a:solidFill>
              </a:rPr>
              <a:t>27, 24, 25, 25, 24, 24, 25, 26, 27, </a:t>
            </a:r>
            <a:r>
              <a:rPr lang="cs-CZ" sz="1600" dirty="0" smtClean="0">
                <a:solidFill>
                  <a:srgbClr val="000066"/>
                </a:solidFill>
              </a:rPr>
              <a:t>23</a:t>
            </a:r>
            <a:endParaRPr lang="fr-FR" sz="1600" dirty="0">
              <a:solidFill>
                <a:srgbClr val="000066"/>
              </a:solidFill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5556684" y="3704407"/>
            <a:ext cx="567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250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6619419" y="3689018"/>
            <a:ext cx="513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10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7857487" y="3684880"/>
            <a:ext cx="502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25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240850" y="4083918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Zapisovaná měsíční spotřeba vody za 1 rok…</a:t>
            </a:r>
          </a:p>
        </p:txBody>
      </p:sp>
      <p:sp>
        <p:nvSpPr>
          <p:cNvPr id="60" name="TextovéPole 59"/>
          <p:cNvSpPr txBox="1"/>
          <p:nvPr/>
        </p:nvSpPr>
        <p:spPr>
          <a:xfrm>
            <a:off x="2540953" y="4155926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16 mᶟ,20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18 mᶟ, 21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19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17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21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23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20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16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15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22 mᶟ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5538059" y="4402147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228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6615227" y="4427695"/>
            <a:ext cx="522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12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7640724" y="444308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002060"/>
                </a:solidFill>
              </a:rPr>
              <a:t>19 mᶟ</a:t>
            </a:r>
          </a:p>
        </p:txBody>
      </p:sp>
    </p:spTree>
    <p:extLst>
      <p:ext uri="{BB962C8B-B14F-4D97-AF65-F5344CB8AC3E}">
        <p14:creationId xmlns:p14="http://schemas.microsoft.com/office/powerpoint/2010/main" val="30383654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187624" y="225236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dirty="0" smtClean="0">
                <a:solidFill>
                  <a:srgbClr val="0070C0"/>
                </a:solidFill>
              </a:rPr>
              <a:t>Konec první části</a:t>
            </a:r>
            <a:endParaRPr lang="cs-CZ" sz="6000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39924" y="179041"/>
            <a:ext cx="8504076" cy="1096565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Aritmetický průměr</a:t>
            </a:r>
            <a:br>
              <a:rPr lang="cs-CZ" dirty="0"/>
            </a:br>
            <a:r>
              <a:rPr lang="cs-CZ" sz="2000" b="1" dirty="0"/>
              <a:t>Výsledek je přirozené číslo</a:t>
            </a:r>
            <a:endParaRPr lang="cs-CZ" sz="2000" b="1" kern="0" dirty="0"/>
          </a:p>
        </p:txBody>
      </p:sp>
    </p:spTree>
    <p:extLst>
      <p:ext uri="{BB962C8B-B14F-4D97-AF65-F5344CB8AC3E}">
        <p14:creationId xmlns:p14="http://schemas.microsoft.com/office/powerpoint/2010/main" val="33023082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645235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Aritmetický průměr</a:t>
            </a:r>
            <a:br>
              <a:rPr lang="cs-CZ" dirty="0"/>
            </a:br>
            <a:r>
              <a:rPr lang="cs-CZ" sz="2000" b="1" dirty="0"/>
              <a:t>Výsledek je desetinné</a:t>
            </a:r>
            <a:r>
              <a:rPr lang="cs-CZ" sz="2000" b="1" dirty="0" smtClean="0"/>
              <a:t> </a:t>
            </a:r>
            <a:r>
              <a:rPr lang="cs-CZ" sz="2000" b="1" dirty="0"/>
              <a:t>číslo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275606"/>
            <a:ext cx="9144000" cy="81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Aritmetický průměr čísel vypočítáme tak, </a:t>
            </a:r>
          </a:p>
          <a:p>
            <a:pPr marL="0" indent="0" algn="ctr">
              <a:buNone/>
            </a:pPr>
            <a:r>
              <a:rPr 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že součet těchto čísel vydělíme jejich počtem.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0" y="324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(součet čísel)  </a:t>
            </a:r>
            <a:r>
              <a:rPr lang="cs-CZ" sz="2000" b="1" dirty="0" smtClean="0">
                <a:solidFill>
                  <a:schemeClr val="accent4">
                    <a:lumMod val="75000"/>
                  </a:schemeClr>
                </a:solidFill>
              </a:rPr>
              <a:t>Uběhl </a:t>
            </a:r>
            <a:r>
              <a:rPr lang="cs-CZ" sz="2000" b="1" dirty="0">
                <a:solidFill>
                  <a:schemeClr val="accent4">
                    <a:lumMod val="75000"/>
                  </a:schemeClr>
                </a:solidFill>
              </a:rPr>
              <a:t>celkem  	</a:t>
            </a:r>
            <a:r>
              <a:rPr lang="cs-CZ" sz="2000" b="1" dirty="0" smtClean="0">
                <a:solidFill>
                  <a:schemeClr val="accent4">
                    <a:lumMod val="75000"/>
                  </a:schemeClr>
                </a:solidFill>
              </a:rPr>
              <a:t>12 </a:t>
            </a:r>
            <a:r>
              <a:rPr lang="cs-CZ" sz="2000" b="1" dirty="0">
                <a:solidFill>
                  <a:schemeClr val="accent4">
                    <a:lumMod val="75000"/>
                  </a:schemeClr>
                </a:solidFill>
              </a:rPr>
              <a:t>+ </a:t>
            </a:r>
            <a:r>
              <a:rPr lang="cs-CZ" sz="2000" b="1" dirty="0" smtClean="0">
                <a:solidFill>
                  <a:schemeClr val="accent4">
                    <a:lumMod val="75000"/>
                  </a:schemeClr>
                </a:solidFill>
              </a:rPr>
              <a:t>17 </a:t>
            </a:r>
            <a:r>
              <a:rPr lang="cs-CZ" sz="2000" b="1" dirty="0">
                <a:solidFill>
                  <a:schemeClr val="accent4">
                    <a:lumMod val="75000"/>
                  </a:schemeClr>
                </a:solidFill>
              </a:rPr>
              <a:t>+ </a:t>
            </a:r>
            <a:r>
              <a:rPr lang="cs-CZ" sz="2000" b="1" dirty="0" smtClean="0">
                <a:solidFill>
                  <a:schemeClr val="accent4">
                    <a:lumMod val="75000"/>
                  </a:schemeClr>
                </a:solidFill>
              </a:rPr>
              <a:t>11 </a:t>
            </a:r>
            <a:r>
              <a:rPr lang="cs-CZ" sz="2000" b="1" dirty="0">
                <a:solidFill>
                  <a:schemeClr val="accent4">
                    <a:lumMod val="75000"/>
                  </a:schemeClr>
                </a:solidFill>
              </a:rPr>
              <a:t>+ </a:t>
            </a:r>
            <a:r>
              <a:rPr lang="cs-CZ" sz="2000" b="1" dirty="0" smtClean="0">
                <a:solidFill>
                  <a:schemeClr val="accent4">
                    <a:lumMod val="75000"/>
                  </a:schemeClr>
                </a:solidFill>
              </a:rPr>
              <a:t>18 </a:t>
            </a:r>
            <a:r>
              <a:rPr lang="cs-CZ" sz="2000" b="1" dirty="0">
                <a:solidFill>
                  <a:schemeClr val="accent4">
                    <a:lumMod val="75000"/>
                  </a:schemeClr>
                </a:solidFill>
              </a:rPr>
              <a:t>+ </a:t>
            </a:r>
            <a:r>
              <a:rPr lang="cs-CZ" sz="2000" b="1" dirty="0" smtClean="0">
                <a:solidFill>
                  <a:schemeClr val="accent4">
                    <a:lumMod val="75000"/>
                  </a:schemeClr>
                </a:solidFill>
              </a:rPr>
              <a:t>13  </a:t>
            </a:r>
            <a:r>
              <a:rPr lang="cs-CZ" sz="2000" b="1" dirty="0">
                <a:solidFill>
                  <a:schemeClr val="accent4">
                    <a:lumMod val="75000"/>
                  </a:schemeClr>
                </a:solidFill>
              </a:rPr>
              <a:t>= </a:t>
            </a:r>
            <a:r>
              <a:rPr lang="cs-CZ" sz="2000" b="1" dirty="0" smtClean="0">
                <a:solidFill>
                  <a:schemeClr val="accent4">
                    <a:lumMod val="75000"/>
                  </a:schemeClr>
                </a:solidFill>
              </a:rPr>
              <a:t>71 </a:t>
            </a:r>
            <a:r>
              <a:rPr lang="cs-CZ" sz="2000" b="1" dirty="0">
                <a:solidFill>
                  <a:schemeClr val="accent4">
                    <a:lumMod val="75000"/>
                  </a:schemeClr>
                </a:solidFill>
              </a:rPr>
              <a:t>km</a:t>
            </a:r>
          </a:p>
        </p:txBody>
      </p:sp>
      <p:sp>
        <p:nvSpPr>
          <p:cNvPr id="85" name="TextovéPole 84"/>
          <p:cNvSpPr txBox="1"/>
          <p:nvPr/>
        </p:nvSpPr>
        <p:spPr>
          <a:xfrm>
            <a:off x="0" y="3672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(počet čísel)    </a:t>
            </a:r>
            <a:r>
              <a:rPr lang="cs-CZ" sz="2000" b="1" dirty="0" smtClean="0">
                <a:solidFill>
                  <a:schemeClr val="accent4">
                    <a:lumMod val="75000"/>
                  </a:schemeClr>
                </a:solidFill>
              </a:rPr>
              <a:t>Počet </a:t>
            </a:r>
            <a:r>
              <a:rPr lang="cs-CZ" sz="2000" b="1" dirty="0">
                <a:solidFill>
                  <a:schemeClr val="accent4">
                    <a:lumMod val="75000"/>
                  </a:schemeClr>
                </a:solidFill>
              </a:rPr>
              <a:t>dní       	5</a:t>
            </a:r>
          </a:p>
        </p:txBody>
      </p:sp>
      <p:sp>
        <p:nvSpPr>
          <p:cNvPr id="87" name="TextovéPole 86"/>
          <p:cNvSpPr txBox="1"/>
          <p:nvPr/>
        </p:nvSpPr>
        <p:spPr>
          <a:xfrm>
            <a:off x="0" y="4536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4. (odpověď)       </a:t>
            </a:r>
            <a:r>
              <a:rPr lang="cs-CZ" sz="2000" b="1" dirty="0" smtClean="0">
                <a:solidFill>
                  <a:schemeClr val="accent4">
                    <a:lumMod val="75000"/>
                  </a:schemeClr>
                </a:solidFill>
              </a:rPr>
              <a:t>Emil </a:t>
            </a:r>
            <a:r>
              <a:rPr lang="cs-CZ" sz="2000" b="1" dirty="0" smtClean="0">
                <a:solidFill>
                  <a:schemeClr val="accent4">
                    <a:lumMod val="75000"/>
                  </a:schemeClr>
                </a:solidFill>
              </a:rPr>
              <a:t>uběhl </a:t>
            </a:r>
            <a:r>
              <a:rPr lang="cs-CZ" sz="2000" b="1">
                <a:solidFill>
                  <a:schemeClr val="accent4">
                    <a:lumMod val="75000"/>
                  </a:schemeClr>
                </a:solidFill>
              </a:rPr>
              <a:t>průměrně </a:t>
            </a:r>
            <a:r>
              <a:rPr lang="cs-CZ" sz="2000" b="1" smtClean="0">
                <a:solidFill>
                  <a:schemeClr val="accent4">
                    <a:lumMod val="75000"/>
                  </a:schemeClr>
                </a:solidFill>
              </a:rPr>
              <a:t>14,2 </a:t>
            </a:r>
            <a:r>
              <a:rPr lang="cs-CZ" sz="2000" b="1" dirty="0">
                <a:solidFill>
                  <a:schemeClr val="accent4">
                    <a:lumMod val="75000"/>
                  </a:schemeClr>
                </a:solidFill>
              </a:rPr>
              <a:t>kilometrů za den.</a:t>
            </a:r>
          </a:p>
        </p:txBody>
      </p:sp>
      <p:sp>
        <p:nvSpPr>
          <p:cNvPr id="35" name="TextovéPole 34"/>
          <p:cNvSpPr txBox="1"/>
          <p:nvPr/>
        </p:nvSpPr>
        <p:spPr>
          <a:xfrm>
            <a:off x="0" y="4104000"/>
            <a:ext cx="6228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3. (průměr)          </a:t>
            </a:r>
            <a:r>
              <a:rPr lang="cs-CZ" sz="2000" b="1" dirty="0" smtClean="0">
                <a:solidFill>
                  <a:schemeClr val="accent4">
                    <a:lumMod val="75000"/>
                  </a:schemeClr>
                </a:solidFill>
              </a:rPr>
              <a:t>Průměrně </a:t>
            </a:r>
            <a:r>
              <a:rPr lang="cs-CZ" sz="2000" b="1" dirty="0">
                <a:solidFill>
                  <a:schemeClr val="accent4">
                    <a:lumMod val="75000"/>
                  </a:schemeClr>
                </a:solidFill>
              </a:rPr>
              <a:t>za den	</a:t>
            </a:r>
            <a:r>
              <a:rPr lang="cs-CZ" sz="2000" b="1" dirty="0" smtClean="0">
                <a:solidFill>
                  <a:schemeClr val="accent4">
                    <a:lumMod val="75000"/>
                  </a:schemeClr>
                </a:solidFill>
              </a:rPr>
              <a:t>71 </a:t>
            </a:r>
            <a:r>
              <a:rPr lang="cs-CZ" sz="2000" b="1" dirty="0">
                <a:solidFill>
                  <a:schemeClr val="accent4">
                    <a:lumMod val="75000"/>
                  </a:schemeClr>
                </a:solidFill>
              </a:rPr>
              <a:t>: 5 = </a:t>
            </a:r>
            <a:r>
              <a:rPr lang="cs-CZ" sz="2000" b="1" dirty="0" smtClean="0">
                <a:solidFill>
                  <a:schemeClr val="accent4">
                    <a:lumMod val="75000"/>
                  </a:schemeClr>
                </a:solidFill>
              </a:rPr>
              <a:t>14,2</a:t>
            </a:r>
            <a:endParaRPr lang="cs-CZ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209038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Emil byl </a:t>
            </a:r>
            <a:r>
              <a:rPr lang="cs-CZ" b="1" dirty="0"/>
              <a:t>na </a:t>
            </a:r>
            <a:r>
              <a:rPr lang="cs-CZ" b="1" dirty="0" smtClean="0"/>
              <a:t>běžeckém </a:t>
            </a:r>
            <a:r>
              <a:rPr lang="cs-CZ" b="1" dirty="0"/>
              <a:t>soustředění v </a:t>
            </a:r>
            <a:r>
              <a:rPr lang="cs-CZ" b="1" dirty="0" smtClean="0"/>
              <a:t>západních </a:t>
            </a:r>
            <a:r>
              <a:rPr lang="cs-CZ" b="1" dirty="0"/>
              <a:t>Čechách.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Každý </a:t>
            </a:r>
            <a:r>
              <a:rPr lang="cs-CZ" b="1" dirty="0"/>
              <a:t>den </a:t>
            </a:r>
            <a:r>
              <a:rPr lang="cs-CZ" b="1" dirty="0" smtClean="0"/>
              <a:t>běhal po lesních stezkách </a:t>
            </a:r>
            <a:r>
              <a:rPr lang="cs-CZ" b="1" dirty="0"/>
              <a:t>na různá místa. První den </a:t>
            </a:r>
            <a:r>
              <a:rPr lang="cs-CZ" b="1" dirty="0" smtClean="0"/>
              <a:t>uběhl </a:t>
            </a:r>
            <a:br>
              <a:rPr lang="cs-CZ" b="1" dirty="0" smtClean="0"/>
            </a:br>
            <a:r>
              <a:rPr lang="cs-CZ" b="1" dirty="0" smtClean="0"/>
              <a:t>12 </a:t>
            </a:r>
            <a:r>
              <a:rPr lang="cs-CZ" b="1" dirty="0"/>
              <a:t>km, druhý den </a:t>
            </a:r>
            <a:r>
              <a:rPr lang="cs-CZ" b="1" dirty="0" smtClean="0"/>
              <a:t>17 </a:t>
            </a:r>
            <a:r>
              <a:rPr lang="cs-CZ" b="1" dirty="0"/>
              <a:t>km, třetí den </a:t>
            </a:r>
            <a:r>
              <a:rPr lang="cs-CZ" b="1" dirty="0" smtClean="0"/>
              <a:t>11 </a:t>
            </a:r>
            <a:r>
              <a:rPr lang="cs-CZ" b="1" dirty="0"/>
              <a:t>km, čtvrtý den </a:t>
            </a:r>
            <a:r>
              <a:rPr lang="cs-CZ" b="1" dirty="0" smtClean="0"/>
              <a:t>18 </a:t>
            </a:r>
            <a:r>
              <a:rPr lang="cs-CZ" b="1" dirty="0"/>
              <a:t>km a pátý den </a:t>
            </a:r>
            <a:r>
              <a:rPr lang="cs-CZ" b="1" dirty="0" smtClean="0"/>
              <a:t>13 </a:t>
            </a:r>
            <a:r>
              <a:rPr lang="cs-CZ" b="1" dirty="0"/>
              <a:t>km.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Kolik </a:t>
            </a:r>
            <a:r>
              <a:rPr lang="cs-CZ" b="1" dirty="0"/>
              <a:t>kilometrů denně průměrně </a:t>
            </a:r>
            <a:r>
              <a:rPr lang="cs-CZ" b="1" dirty="0" smtClean="0"/>
              <a:t>uběhl?</a:t>
            </a:r>
            <a:endParaRPr lang="cs-CZ" b="1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201" y="59891"/>
            <a:ext cx="1971303" cy="131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57109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85" grpId="0"/>
      <p:bldP spid="87" grpId="0"/>
      <p:bldP spid="35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/>
              <a:t>Aritmetický průměr</a:t>
            </a:r>
            <a:br>
              <a:rPr lang="cs-CZ" dirty="0"/>
            </a:br>
            <a:r>
              <a:rPr lang="cs-CZ" sz="2000" b="1" dirty="0"/>
              <a:t>Výsledek je </a:t>
            </a:r>
            <a:r>
              <a:rPr lang="cs-CZ" sz="2000" b="1" dirty="0" smtClean="0"/>
              <a:t>desetinné </a:t>
            </a:r>
            <a:r>
              <a:rPr lang="cs-CZ" sz="2000" b="1" dirty="0"/>
              <a:t>číslo</a:t>
            </a:r>
            <a:endParaRPr lang="cs-CZ" sz="2000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82544"/>
              </p:ext>
            </p:extLst>
          </p:nvPr>
        </p:nvGraphicFramePr>
        <p:xfrm>
          <a:off x="226548" y="1342560"/>
          <a:ext cx="8712968" cy="3605454"/>
        </p:xfrm>
        <a:graphic>
          <a:graphicData uri="http://schemas.openxmlformats.org/drawingml/2006/table">
            <a:tbl>
              <a:tblPr/>
              <a:tblGrid>
                <a:gridCol w="2311996"/>
                <a:gridCol w="2800572"/>
                <a:gridCol w="1105092"/>
                <a:gridCol w="936104"/>
                <a:gridCol w="1559204"/>
              </a:tblGrid>
              <a:tr h="813810">
                <a:tc>
                  <a:txBody>
                    <a:bodyPr/>
                    <a:lstStyle/>
                    <a:p>
                      <a:pPr algn="ctr"/>
                      <a:r>
                        <a:rPr lang="cs-CZ" sz="2400" b="1" dirty="0" smtClean="0">
                          <a:solidFill>
                            <a:srgbClr val="FF0000"/>
                          </a:solidFill>
                        </a:rPr>
                        <a:t>Úloha</a:t>
                      </a:r>
                      <a:endParaRPr lang="cs-CZ" sz="2400" b="1" dirty="0">
                        <a:solidFill>
                          <a:srgbClr val="FF000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6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solidFill>
                            <a:srgbClr val="002060"/>
                          </a:solidFill>
                        </a:rPr>
                        <a:t>Daná čísla</a:t>
                      </a:r>
                      <a:endParaRPr lang="cs-CZ" sz="160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Součet </a:t>
                      </a:r>
                      <a:endParaRPr lang="cs-CZ" sz="16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cs-CZ" sz="1600" b="1" dirty="0" smtClean="0">
                          <a:solidFill>
                            <a:srgbClr val="002060"/>
                          </a:solidFill>
                        </a:rPr>
                        <a:t>daných </a:t>
                      </a:r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čísel</a:t>
                      </a:r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Počet </a:t>
                      </a:r>
                      <a:endParaRPr lang="cs-CZ" sz="16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cs-CZ" sz="1600" b="1" dirty="0" smtClean="0">
                          <a:solidFill>
                            <a:srgbClr val="002060"/>
                          </a:solidFill>
                        </a:rPr>
                        <a:t>daných </a:t>
                      </a:r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čísel</a:t>
                      </a:r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Aritmetický průměr</a:t>
                      </a:r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26350">
                <a:tc>
                  <a:txBody>
                    <a:bodyPr/>
                    <a:lstStyle/>
                    <a:p>
                      <a:endParaRPr lang="cs-CZ" sz="1600" b="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97142">
                <a:tc>
                  <a:txBody>
                    <a:bodyPr/>
                    <a:lstStyle/>
                    <a:p>
                      <a:endParaRPr lang="cs-CZ" sz="1600" b="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endParaRPr lang="fr-FR" sz="1600" b="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endParaRPr lang="fr-FR" sz="1600" b="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8" name="TextovéPole 37"/>
          <p:cNvSpPr txBox="1"/>
          <p:nvPr/>
        </p:nvSpPr>
        <p:spPr>
          <a:xfrm>
            <a:off x="179512" y="2141442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Výška chlapců ve třídě…</a:t>
            </a:r>
          </a:p>
        </p:txBody>
      </p:sp>
      <p:sp>
        <p:nvSpPr>
          <p:cNvPr id="45" name="TextovéPole 44"/>
          <p:cNvSpPr txBox="1"/>
          <p:nvPr/>
        </p:nvSpPr>
        <p:spPr>
          <a:xfrm>
            <a:off x="2534600" y="2141442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171 cm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168 cm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161 cm</a:t>
            </a:r>
            <a:r>
              <a:rPr lang="cs-CZ" sz="1600" dirty="0">
                <a:solidFill>
                  <a:srgbClr val="002060"/>
                </a:solidFill>
              </a:rPr>
              <a:t>,</a:t>
            </a:r>
          </a:p>
          <a:p>
            <a:r>
              <a:rPr lang="cs-CZ" sz="1600" dirty="0" smtClean="0">
                <a:solidFill>
                  <a:srgbClr val="002060"/>
                </a:solidFill>
              </a:rPr>
              <a:t>180 cm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183 cm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178 cm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5342912" y="2355726"/>
            <a:ext cx="1091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1 041 cm 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6678234" y="232494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6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48" name="TextovéPole 47"/>
          <p:cNvSpPr txBox="1"/>
          <p:nvPr/>
        </p:nvSpPr>
        <p:spPr>
          <a:xfrm>
            <a:off x="7596336" y="23249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173,5 cm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230344" y="2782986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Spisovatel napíše denně několik stránek  knihy…</a:t>
            </a: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2545106" y="2997298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23, 35, 15, 41, 28, 32, </a:t>
            </a:r>
            <a:r>
              <a:rPr lang="cs-CZ" sz="1600" dirty="0" smtClean="0">
                <a:solidFill>
                  <a:srgbClr val="002060"/>
                </a:solidFill>
              </a:rPr>
              <a:t>36, 40</a:t>
            </a: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5556684" y="3030204"/>
            <a:ext cx="567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250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6678234" y="3014815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8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7740352" y="3013825"/>
            <a:ext cx="836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31,25</a:t>
            </a:r>
            <a:endParaRPr lang="cs-CZ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230344" y="3578557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0066"/>
                </a:solidFill>
              </a:rPr>
              <a:t>Dívky v kvartě mají velikosti nohou…</a:t>
            </a:r>
            <a:endParaRPr lang="fr-FR" sz="1600" dirty="0">
              <a:solidFill>
                <a:srgbClr val="000066"/>
              </a:solidFill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2545106" y="3581297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600" dirty="0" smtClean="0">
                <a:solidFill>
                  <a:srgbClr val="000066"/>
                </a:solidFill>
              </a:rPr>
              <a:t>26, 25, 27, </a:t>
            </a:r>
            <a:r>
              <a:rPr lang="cs-CZ" sz="1600" dirty="0">
                <a:solidFill>
                  <a:srgbClr val="000066"/>
                </a:solidFill>
              </a:rPr>
              <a:t>25, </a:t>
            </a:r>
            <a:r>
              <a:rPr lang="cs-CZ" sz="1600" dirty="0" smtClean="0">
                <a:solidFill>
                  <a:srgbClr val="000066"/>
                </a:solidFill>
              </a:rPr>
              <a:t>26, </a:t>
            </a:r>
            <a:r>
              <a:rPr lang="cs-CZ" sz="1600" dirty="0">
                <a:solidFill>
                  <a:srgbClr val="000066"/>
                </a:solidFill>
              </a:rPr>
              <a:t>24, 25, 26, 27, </a:t>
            </a:r>
            <a:r>
              <a:rPr lang="cs-CZ" sz="1600" dirty="0" smtClean="0">
                <a:solidFill>
                  <a:srgbClr val="000066"/>
                </a:solidFill>
              </a:rPr>
              <a:t>25.</a:t>
            </a:r>
            <a:endParaRPr lang="fr-FR" sz="1600" dirty="0">
              <a:solidFill>
                <a:srgbClr val="000066"/>
              </a:solidFill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5556684" y="3704407"/>
            <a:ext cx="567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256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6619419" y="3689018"/>
            <a:ext cx="513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10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7740352" y="3684880"/>
            <a:ext cx="7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25,6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240850" y="4083918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Zapisovaná měsíční spotřeba vody za 1 rok…</a:t>
            </a:r>
          </a:p>
        </p:txBody>
      </p:sp>
      <p:sp>
        <p:nvSpPr>
          <p:cNvPr id="60" name="TextovéPole 59"/>
          <p:cNvSpPr txBox="1"/>
          <p:nvPr/>
        </p:nvSpPr>
        <p:spPr>
          <a:xfrm>
            <a:off x="2540953" y="4155926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19 mᶟ,22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16 mᶟ, 22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18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17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21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25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18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18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15 mᶟ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20 mᶟ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5538059" y="4402147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231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6615227" y="4427695"/>
            <a:ext cx="522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12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7596336" y="44430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19,25 </a:t>
            </a:r>
            <a:r>
              <a:rPr lang="cs-CZ" dirty="0">
                <a:solidFill>
                  <a:srgbClr val="002060"/>
                </a:solidFill>
              </a:rPr>
              <a:t>mᶟ</a:t>
            </a:r>
          </a:p>
        </p:txBody>
      </p:sp>
    </p:spTree>
    <p:extLst>
      <p:ext uri="{BB962C8B-B14F-4D97-AF65-F5344CB8AC3E}">
        <p14:creationId xmlns:p14="http://schemas.microsoft.com/office/powerpoint/2010/main" val="35956459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/>
              <a:t>Aritmetický průměr</a:t>
            </a:r>
            <a:br>
              <a:rPr lang="cs-CZ" dirty="0"/>
            </a:br>
            <a:r>
              <a:rPr lang="cs-CZ" sz="2000" b="1" dirty="0"/>
              <a:t>Výsledek je desetinné</a:t>
            </a:r>
            <a:r>
              <a:rPr lang="cs-CZ" sz="2000" b="1" dirty="0" smtClean="0"/>
              <a:t> </a:t>
            </a:r>
            <a:r>
              <a:rPr lang="cs-CZ" sz="2000" b="1" dirty="0"/>
              <a:t>číslo</a:t>
            </a:r>
            <a:endParaRPr lang="cs-CZ" sz="2000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145112"/>
              </p:ext>
            </p:extLst>
          </p:nvPr>
        </p:nvGraphicFramePr>
        <p:xfrm>
          <a:off x="251520" y="1469998"/>
          <a:ext cx="8496944" cy="3388732"/>
        </p:xfrm>
        <a:graphic>
          <a:graphicData uri="http://schemas.openxmlformats.org/drawingml/2006/table">
            <a:tbl>
              <a:tblPr/>
              <a:tblGrid>
                <a:gridCol w="2311996"/>
                <a:gridCol w="2800572"/>
                <a:gridCol w="1008112"/>
                <a:gridCol w="1008112"/>
                <a:gridCol w="1368152"/>
              </a:tblGrid>
              <a:tr h="724436">
                <a:tc>
                  <a:txBody>
                    <a:bodyPr/>
                    <a:lstStyle/>
                    <a:p>
                      <a:pPr algn="ctr"/>
                      <a:r>
                        <a:rPr lang="cs-CZ" sz="2400" b="1" dirty="0" smtClean="0">
                          <a:solidFill>
                            <a:srgbClr val="FF0000"/>
                          </a:solidFill>
                        </a:rPr>
                        <a:t>Úloha</a:t>
                      </a:r>
                      <a:endParaRPr lang="cs-CZ" sz="2400" b="1" dirty="0">
                        <a:solidFill>
                          <a:srgbClr val="FF000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6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solidFill>
                            <a:srgbClr val="002060"/>
                          </a:solidFill>
                        </a:rPr>
                        <a:t>Daná čísla</a:t>
                      </a:r>
                      <a:endParaRPr lang="cs-CZ" sz="160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Součet </a:t>
                      </a:r>
                      <a:endParaRPr lang="cs-CZ" sz="16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cs-CZ" sz="1600" b="1" dirty="0" smtClean="0">
                          <a:solidFill>
                            <a:srgbClr val="002060"/>
                          </a:solidFill>
                        </a:rPr>
                        <a:t>daných </a:t>
                      </a:r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čísel</a:t>
                      </a:r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Počet </a:t>
                      </a:r>
                      <a:endParaRPr lang="cs-CZ" sz="16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cs-CZ" sz="1600" b="1" dirty="0" smtClean="0">
                          <a:solidFill>
                            <a:srgbClr val="002060"/>
                          </a:solidFill>
                        </a:rPr>
                        <a:t>daných </a:t>
                      </a:r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čísel</a:t>
                      </a:r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rgbClr val="002060"/>
                          </a:solidFill>
                        </a:rPr>
                        <a:t>Aritmetický průměr</a:t>
                      </a:r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58698"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98822"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69330"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 marL="82290" marR="82290" marT="41145" marB="41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251520" y="2275007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Známky z matematiky</a:t>
            </a:r>
          </a:p>
          <a:p>
            <a:r>
              <a:rPr lang="cs-CZ" sz="1600" dirty="0">
                <a:solidFill>
                  <a:srgbClr val="002060"/>
                </a:solidFill>
              </a:rPr>
              <a:t>za  jeden týden</a:t>
            </a:r>
            <a:r>
              <a:rPr lang="cs-CZ" sz="1600" dirty="0" smtClean="0">
                <a:solidFill>
                  <a:srgbClr val="002060"/>
                </a:solidFill>
              </a:rPr>
              <a:t>…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915816" y="2343014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1, </a:t>
            </a:r>
            <a:r>
              <a:rPr lang="cs-CZ" sz="1600" dirty="0">
                <a:solidFill>
                  <a:srgbClr val="002060"/>
                </a:solidFill>
              </a:rPr>
              <a:t>3, 1, 1, </a:t>
            </a:r>
            <a:r>
              <a:rPr lang="cs-CZ" sz="1600" dirty="0" smtClean="0">
                <a:solidFill>
                  <a:srgbClr val="002060"/>
                </a:solidFill>
              </a:rPr>
              <a:t>2, 1, </a:t>
            </a:r>
            <a:r>
              <a:rPr lang="cs-CZ" sz="1600" dirty="0">
                <a:solidFill>
                  <a:srgbClr val="002060"/>
                </a:solidFill>
              </a:rPr>
              <a:t>2, </a:t>
            </a:r>
            <a:r>
              <a:rPr lang="cs-CZ" sz="1600" dirty="0" smtClean="0">
                <a:solidFill>
                  <a:srgbClr val="002060"/>
                </a:solidFill>
              </a:rPr>
              <a:t>1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5580112" y="2343214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12  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624228" y="2313361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8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7740352" y="231223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1,5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51520" y="2851071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Šetřím na kolo </a:t>
            </a:r>
          </a:p>
          <a:p>
            <a:r>
              <a:rPr lang="cs-CZ" sz="1600" dirty="0">
                <a:solidFill>
                  <a:srgbClr val="002060"/>
                </a:solidFill>
              </a:rPr>
              <a:t>již půl roku…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2699792" y="2851071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270 Kč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330 Kč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250  Kč</a:t>
            </a:r>
            <a:r>
              <a:rPr lang="cs-CZ" sz="1600" dirty="0">
                <a:solidFill>
                  <a:srgbClr val="002060"/>
                </a:solidFill>
              </a:rPr>
              <a:t>,</a:t>
            </a:r>
          </a:p>
          <a:p>
            <a:r>
              <a:rPr lang="cs-CZ" sz="1600" dirty="0" smtClean="0">
                <a:solidFill>
                  <a:srgbClr val="002060"/>
                </a:solidFill>
              </a:rPr>
              <a:t>400 Kč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300 Kč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133 Kč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364088" y="2999776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1 683 Kč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6624228" y="297969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6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7524328" y="299624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280,5 Kč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251520" y="3507854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Stravné v jídelně </a:t>
            </a:r>
          </a:p>
          <a:p>
            <a:r>
              <a:rPr lang="cs-CZ" sz="1600" dirty="0">
                <a:solidFill>
                  <a:srgbClr val="002060"/>
                </a:solidFill>
              </a:rPr>
              <a:t>za 2. pololetí </a:t>
            </a:r>
            <a:r>
              <a:rPr lang="cs-CZ" sz="1600" dirty="0" smtClean="0">
                <a:solidFill>
                  <a:srgbClr val="002060"/>
                </a:solidFill>
              </a:rPr>
              <a:t>… 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2699792" y="3499143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730 Kč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600 Kč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522 Kč</a:t>
            </a:r>
            <a:r>
              <a:rPr lang="cs-CZ" sz="1600" dirty="0">
                <a:solidFill>
                  <a:srgbClr val="002060"/>
                </a:solidFill>
              </a:rPr>
              <a:t>,</a:t>
            </a:r>
          </a:p>
          <a:p>
            <a:r>
              <a:rPr lang="cs-CZ" sz="1600" dirty="0" smtClean="0">
                <a:solidFill>
                  <a:srgbClr val="002060"/>
                </a:solidFill>
              </a:rPr>
              <a:t>674 Kč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632 Kč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5364088" y="3622253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3 158 Kč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6624228" y="3622253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5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7524328" y="363679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631,6 Kč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51520" y="4219223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2060"/>
                </a:solidFill>
              </a:rPr>
              <a:t>Nákup benzínu do auta</a:t>
            </a:r>
          </a:p>
          <a:p>
            <a:r>
              <a:rPr lang="cs-CZ" sz="1600" dirty="0">
                <a:solidFill>
                  <a:srgbClr val="002060"/>
                </a:solidFill>
              </a:rPr>
              <a:t>v průběhu </a:t>
            </a:r>
            <a:r>
              <a:rPr lang="cs-CZ" sz="1600" dirty="0" smtClean="0">
                <a:solidFill>
                  <a:srgbClr val="002060"/>
                </a:solidFill>
              </a:rPr>
              <a:t>čtyř měsíců</a:t>
            </a:r>
            <a:r>
              <a:rPr lang="cs-CZ" sz="1600" dirty="0">
                <a:solidFill>
                  <a:srgbClr val="002060"/>
                </a:solidFill>
              </a:rPr>
              <a:t>…</a:t>
            </a:r>
          </a:p>
        </p:txBody>
      </p:sp>
      <p:sp>
        <p:nvSpPr>
          <p:cNvPr id="35" name="TextovéPole 34"/>
          <p:cNvSpPr txBox="1"/>
          <p:nvPr/>
        </p:nvSpPr>
        <p:spPr>
          <a:xfrm>
            <a:off x="2561072" y="4219223"/>
            <a:ext cx="2803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>
                <a:solidFill>
                  <a:srgbClr val="002060"/>
                </a:solidFill>
              </a:rPr>
              <a:t>2 392 Kč</a:t>
            </a:r>
            <a:r>
              <a:rPr lang="cs-CZ" sz="1600" dirty="0">
                <a:solidFill>
                  <a:srgbClr val="002060"/>
                </a:solidFill>
              </a:rPr>
              <a:t>, </a:t>
            </a:r>
            <a:r>
              <a:rPr lang="cs-CZ" sz="1600" dirty="0" smtClean="0">
                <a:solidFill>
                  <a:srgbClr val="002060"/>
                </a:solidFill>
              </a:rPr>
              <a:t>2 137Kč</a:t>
            </a:r>
            <a:r>
              <a:rPr lang="cs-CZ" sz="1600" dirty="0">
                <a:solidFill>
                  <a:srgbClr val="002060"/>
                </a:solidFill>
              </a:rPr>
              <a:t>,</a:t>
            </a:r>
          </a:p>
          <a:p>
            <a:pPr algn="ctr"/>
            <a:r>
              <a:rPr lang="cs-CZ" sz="1600" dirty="0" smtClean="0">
                <a:solidFill>
                  <a:srgbClr val="002060"/>
                </a:solidFill>
              </a:rPr>
              <a:t>3 533Kč, 2 861 Kč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5292080" y="4295762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</a:rPr>
              <a:t>10 923 Kč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6624228" y="4286197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3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7380312" y="429971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002060"/>
                </a:solidFill>
              </a:rPr>
              <a:t>2 730,75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694875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23" grpId="0"/>
      <p:bldP spid="24" grpId="0"/>
      <p:bldP spid="25" grpId="0"/>
      <p:bldP spid="26" grpId="0"/>
      <p:bldP spid="27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9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2942</TotalTime>
  <Words>719</Words>
  <Application>Microsoft Office PowerPoint</Application>
  <PresentationFormat>Předvádění na obrazovce (16:9)</PresentationFormat>
  <Paragraphs>165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Prezentace školení zaměstnanců</vt:lpstr>
      <vt:lpstr>Aritmetický průměr</vt:lpstr>
      <vt:lpstr>Aritmetický průměr Výsledek je přirozené číslo</vt:lpstr>
      <vt:lpstr>Aritmetický průměr Výsledek je přirozené číslo</vt:lpstr>
      <vt:lpstr>Aritmetický průměr Výsledek je přirozené číslo</vt:lpstr>
      <vt:lpstr>Aritmetický průměr Výsledek je přirozené číslo</vt:lpstr>
      <vt:lpstr>Prezentace aplikace PowerPoint</vt:lpstr>
      <vt:lpstr>Aritmetický průměr Výsledek je desetinné číslo</vt:lpstr>
      <vt:lpstr>Aritmetický průměr Výsledek je desetinné číslo</vt:lpstr>
      <vt:lpstr>Aritmetický průměr Výsledek je desetinné číslo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424</cp:revision>
  <dcterms:created xsi:type="dcterms:W3CDTF">2012-01-02T08:14:14Z</dcterms:created>
  <dcterms:modified xsi:type="dcterms:W3CDTF">2020-05-12T12:29:07Z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