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0"/>
  </p:notesMasterIdLst>
  <p:handoutMasterIdLst>
    <p:handoutMasterId r:id="rId11"/>
  </p:handoutMasterIdLst>
  <p:sldIdLst>
    <p:sldId id="256" r:id="rId2"/>
    <p:sldId id="314" r:id="rId3"/>
    <p:sldId id="303" r:id="rId4"/>
    <p:sldId id="308" r:id="rId5"/>
    <p:sldId id="319" r:id="rId6"/>
    <p:sldId id="315" r:id="rId7"/>
    <p:sldId id="317" r:id="rId8"/>
    <p:sldId id="318" r:id="rId9"/>
  </p:sldIdLst>
  <p:sldSz cx="9144000" cy="5143500" type="screen16x9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 varScale="1">
        <p:scale>
          <a:sx n="154" d="100"/>
          <a:sy n="154" d="100"/>
        </p:scale>
        <p:origin x="-38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" y="1828800"/>
            <a:ext cx="9009063" cy="789385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257300"/>
            <a:ext cx="7772400" cy="109656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4686300"/>
            <a:ext cx="1905000" cy="342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160735"/>
            <a:ext cx="1951038" cy="443865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160735"/>
            <a:ext cx="5700712" cy="443865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1513285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823913"/>
            <a:ext cx="438150" cy="355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1" y="823913"/>
            <a:ext cx="328613" cy="35599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9" y="1140619"/>
            <a:ext cx="422275" cy="35599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140619"/>
            <a:ext cx="368300" cy="355997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085851"/>
            <a:ext cx="560388" cy="31670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742950"/>
            <a:ext cx="31750" cy="78938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4" y="1335881"/>
            <a:ext cx="8226425" cy="238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9" y="160735"/>
            <a:ext cx="7793037" cy="10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13285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4682729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4682729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789552"/>
            <a:ext cx="7772400" cy="1206134"/>
          </a:xfrm>
        </p:spPr>
        <p:txBody>
          <a:bodyPr/>
          <a:lstStyle/>
          <a:p>
            <a:pPr algn="ctr"/>
            <a:r>
              <a:rPr lang="cs-CZ" dirty="0" smtClean="0"/>
              <a:t>Dělení desetinných čísel</a:t>
            </a:r>
            <a:br>
              <a:rPr lang="cs-CZ" dirty="0" smtClean="0"/>
            </a:br>
            <a:r>
              <a:rPr lang="cs-CZ" sz="2800" b="1" dirty="0" smtClean="0"/>
              <a:t>2. část</a:t>
            </a:r>
            <a:endParaRPr lang="cs-CZ" sz="2800" b="1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Matematika – </a:t>
            </a:r>
            <a:r>
              <a:rPr lang="cs-CZ" dirty="0" smtClean="0"/>
              <a:t>5. </a:t>
            </a:r>
            <a:r>
              <a:rPr lang="cs-CZ" dirty="0" smtClean="0"/>
              <a:t>ročník</a:t>
            </a:r>
            <a:endParaRPr lang="cs-CZ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desetinných čísel</a:t>
            </a:r>
            <a:r>
              <a:rPr lang="cs-CZ" dirty="0"/>
              <a:t/>
            </a:r>
            <a:br>
              <a:rPr lang="cs-CZ" dirty="0"/>
            </a:br>
            <a:r>
              <a:rPr lang="cs-CZ" sz="2000" b="1" dirty="0"/>
              <a:t>Dělení desetinného čísla číslem přirozeným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92274" y="1453222"/>
            <a:ext cx="8351726" cy="81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Postup při dělení desetinného čísla číslem přirozeným (beze zbytku):</a:t>
            </a:r>
            <a:endParaRPr lang="cs-CZ" sz="24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-36512" y="2520000"/>
            <a:ext cx="1547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15,4 : 4 =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331640" y="25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44000" y="288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360000" y="2880000"/>
            <a:ext cx="343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584024" y="2520000"/>
            <a:ext cx="323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338300" y="3240000"/>
            <a:ext cx="365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2880000" y="2160000"/>
            <a:ext cx="6228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 Dělíme jako dvě přirozená čísla, dokud není </a:t>
            </a:r>
            <a:br>
              <a:rPr lang="cs-CZ" sz="2000" b="1" dirty="0" smtClean="0"/>
            </a:br>
            <a:r>
              <a:rPr lang="cs-CZ" sz="2000" b="1" dirty="0" smtClean="0"/>
              <a:t>    třeba připsat číslici, která je v dělenci </a:t>
            </a:r>
            <a:br>
              <a:rPr lang="cs-CZ" sz="2000" b="1" dirty="0" smtClean="0"/>
            </a:br>
            <a:r>
              <a:rPr lang="cs-CZ" sz="2000" b="1" dirty="0" smtClean="0"/>
              <a:t>    za desetinnou čárkou.</a:t>
            </a:r>
            <a:endParaRPr lang="cs-CZ" sz="20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2880000" y="3060000"/>
            <a:ext cx="6228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2. Ve výsledku zapíšeme desetinnou čárku.</a:t>
            </a:r>
            <a:endParaRPr lang="cs-CZ" sz="20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2880000" y="3960000"/>
            <a:ext cx="6228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4. Postup </a:t>
            </a:r>
            <a:r>
              <a:rPr lang="cs-CZ" sz="2000" b="1" dirty="0"/>
              <a:t>opakujeme podle zadání příkladu (na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    daný počet desetinných míst) nebo dokud není </a:t>
            </a:r>
            <a:br>
              <a:rPr lang="cs-CZ" sz="2000" b="1" dirty="0" smtClean="0"/>
            </a:br>
            <a:r>
              <a:rPr lang="cs-CZ" sz="2000" b="1" dirty="0" smtClean="0"/>
              <a:t>    zbytek 0.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763984" y="25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871220" y="4342333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576000" y="3600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2123220" y="3982333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576000" y="3240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1368024" y="2916000"/>
            <a:ext cx="756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368024" y="2952000"/>
            <a:ext cx="756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/>
          <p:nvPr/>
        </p:nvSpPr>
        <p:spPr>
          <a:xfrm>
            <a:off x="1495272" y="252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727220" y="3622333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979220" y="3622333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8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2160000" y="3622333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871220" y="3622333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847195" y="3982333"/>
            <a:ext cx="322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1619220" y="4378333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2160000" y="4342333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</a:t>
            </a:r>
            <a:endParaRPr lang="cs-CZ" sz="2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1980000" y="4342333"/>
            <a:ext cx="348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1727220" y="4342333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1547220" y="4342333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</a:t>
            </a:r>
            <a:endParaRPr lang="cs-CZ" sz="2400" b="1" dirty="0"/>
          </a:p>
        </p:txBody>
      </p:sp>
      <p:cxnSp>
        <p:nvCxnSpPr>
          <p:cNvPr id="43" name="Přímá spojnice 42"/>
          <p:cNvCxnSpPr/>
          <p:nvPr/>
        </p:nvCxnSpPr>
        <p:spPr bwMode="auto">
          <a:xfrm>
            <a:off x="1655220" y="4738333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ovéPole 34"/>
          <p:cNvSpPr txBox="1"/>
          <p:nvPr/>
        </p:nvSpPr>
        <p:spPr>
          <a:xfrm>
            <a:off x="2880000" y="3384000"/>
            <a:ext cx="6228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3. Pokračujeme v dělení a výsledek zapíšeme </a:t>
            </a:r>
            <a:br>
              <a:rPr lang="cs-CZ" sz="2000" b="1" dirty="0" smtClean="0"/>
            </a:br>
            <a:r>
              <a:rPr lang="cs-CZ" sz="2000" b="1" dirty="0" smtClean="0"/>
              <a:t>    za desetinnou čárku.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84208620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5" grpId="0"/>
      <p:bldP spid="76" grpId="0"/>
      <p:bldP spid="77" grpId="0"/>
      <p:bldP spid="78" grpId="0"/>
      <p:bldP spid="81" grpId="0"/>
      <p:bldP spid="6" grpId="0"/>
      <p:bldP spid="85" grpId="0"/>
      <p:bldP spid="87" grpId="0"/>
      <p:bldP spid="24" grpId="0"/>
      <p:bldP spid="25" grpId="0"/>
      <p:bldP spid="26" grpId="0"/>
      <p:bldP spid="27" grpId="0"/>
      <p:bldP spid="29" grpId="0"/>
      <p:bldP spid="37" grpId="0"/>
      <p:bldP spid="28" grpId="0"/>
      <p:bldP spid="31" grpId="0"/>
      <p:bldP spid="32" grpId="0"/>
      <p:bldP spid="36" grpId="0"/>
      <p:bldP spid="7" grpId="0"/>
      <p:bldP spid="39" grpId="0"/>
      <p:bldP spid="40" grpId="0"/>
      <p:bldP spid="41" grpId="0"/>
      <p:bldP spid="42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7" y="231490"/>
            <a:ext cx="7865046" cy="1044116"/>
          </a:xfrm>
        </p:spPr>
        <p:txBody>
          <a:bodyPr/>
          <a:lstStyle/>
          <a:p>
            <a:pPr algn="ctr"/>
            <a:r>
              <a:rPr lang="cs-CZ" dirty="0" smtClean="0"/>
              <a:t>Dělení </a:t>
            </a:r>
            <a:r>
              <a:rPr lang="cs-CZ" dirty="0"/>
              <a:t>desetinných čísel</a:t>
            </a:r>
            <a:br>
              <a:rPr lang="cs-CZ" dirty="0"/>
            </a:br>
            <a:r>
              <a:rPr lang="cs-CZ" sz="2000" b="1" dirty="0"/>
              <a:t>Dělení desetinného čísla číslem přirozeným</a:t>
            </a:r>
            <a:endParaRPr lang="cs-CZ" sz="2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899592" y="154563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Vypočtěte: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2218317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22,4 </a:t>
            </a:r>
            <a:r>
              <a:rPr lang="cs-CZ" sz="2400" b="1" dirty="0" smtClean="0"/>
              <a:t>: 4 =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-1" y="2614317"/>
            <a:ext cx="1691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237,2 </a:t>
            </a:r>
            <a:r>
              <a:rPr lang="cs-CZ" sz="2400" b="1" dirty="0" smtClean="0"/>
              <a:t>: 8 =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010317"/>
            <a:ext cx="18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141,6 </a:t>
            </a:r>
            <a:r>
              <a:rPr lang="cs-CZ" sz="2400" b="1" dirty="0" smtClean="0"/>
              <a:t>: 12 =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340631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245,43 </a:t>
            </a:r>
            <a:r>
              <a:rPr lang="cs-CZ" sz="2400" b="1" dirty="0" smtClean="0"/>
              <a:t>: 15 =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0" y="380231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2 135,52 </a:t>
            </a:r>
            <a:r>
              <a:rPr lang="cs-CZ" sz="2400" b="1" dirty="0" smtClean="0"/>
              <a:t>: 36 =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419831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17,19 </a:t>
            </a:r>
            <a:r>
              <a:rPr lang="cs-CZ" sz="2400" b="1" dirty="0" smtClean="0"/>
              <a:t>: </a:t>
            </a:r>
            <a:r>
              <a:rPr lang="cs-CZ" sz="2400" b="1" dirty="0" smtClean="0"/>
              <a:t>45 </a:t>
            </a:r>
            <a:r>
              <a:rPr lang="cs-CZ" sz="2400" b="1" dirty="0" smtClean="0"/>
              <a:t>=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404754" y="2218317"/>
            <a:ext cx="1007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5,6</a:t>
            </a:r>
            <a:endParaRPr lang="cs-CZ" sz="2400" b="1" u="dbl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547664" y="2614317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29,65</a:t>
            </a:r>
            <a:endParaRPr lang="cs-CZ" sz="2400" b="1" u="dbl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691960" y="3010317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11,8</a:t>
            </a:r>
            <a:endParaRPr lang="cs-CZ" sz="2400" b="1" u="dbl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1979712" y="3406317"/>
            <a:ext cx="122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16,362</a:t>
            </a:r>
            <a:endParaRPr lang="cs-CZ" sz="2400" b="1" u="dbl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2124008" y="3802317"/>
            <a:ext cx="1044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59,32</a:t>
            </a:r>
            <a:endParaRPr lang="cs-CZ" sz="2400" b="1" u="dbl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1691680" y="4198317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0,382</a:t>
            </a:r>
            <a:endParaRPr lang="cs-CZ" sz="2400" b="1" u="dbl" dirty="0"/>
          </a:p>
        </p:txBody>
      </p:sp>
      <p:sp>
        <p:nvSpPr>
          <p:cNvPr id="5" name="Obdélník 4"/>
          <p:cNvSpPr/>
          <p:nvPr/>
        </p:nvSpPr>
        <p:spPr bwMode="auto">
          <a:xfrm>
            <a:off x="3923928" y="1419622"/>
            <a:ext cx="5112568" cy="3600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175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5" grpId="0"/>
      <p:bldP spid="19" grpId="0"/>
      <p:bldP spid="20" grpId="0"/>
      <p:bldP spid="21" grpId="0"/>
      <p:bldP spid="28" grpId="0"/>
      <p:bldP spid="38" grpId="0"/>
      <p:bldP spid="48" grpId="0"/>
      <p:bldP spid="66" grpId="0"/>
      <p:bldP spid="76" grpId="0"/>
      <p:bldP spid="94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desetinných čísel</a:t>
            </a:r>
            <a:br>
              <a:rPr lang="cs-CZ" dirty="0" smtClean="0"/>
            </a:br>
            <a:r>
              <a:rPr lang="cs-CZ" sz="2000" b="1" dirty="0"/>
              <a:t>Dělení desetinného čísla číslem přirozeným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416638" y="1275606"/>
            <a:ext cx="7740166" cy="97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800" b="1" dirty="0" smtClean="0"/>
              <a:t>Vypočtěte délku strany čtverce, jehož obvod je </a:t>
            </a:r>
            <a:r>
              <a:rPr lang="cs-CZ" sz="2800" b="1" dirty="0" smtClean="0"/>
              <a:t>13,52 </a:t>
            </a:r>
            <a:r>
              <a:rPr lang="cs-CZ" sz="2800" b="1" dirty="0" smtClean="0"/>
              <a:t>m?</a:t>
            </a:r>
            <a:endParaRPr lang="cs-CZ" sz="28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1620000" y="2520000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 = </a:t>
            </a:r>
            <a:r>
              <a:rPr lang="cs-CZ" sz="2400" b="1" dirty="0" smtClean="0"/>
              <a:t>13,52 </a:t>
            </a:r>
            <a:r>
              <a:rPr lang="cs-CZ" sz="2400" b="1" dirty="0" smtClean="0"/>
              <a:t>m 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620000" y="2880000"/>
            <a:ext cx="162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… m</a:t>
            </a:r>
            <a:endParaRPr lang="cs-CZ" sz="2400" b="1" baseline="30000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1620000" y="3312000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1620000" y="3240000"/>
            <a:ext cx="162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 = 4·a </a:t>
            </a:r>
            <a:endParaRPr lang="cs-CZ" sz="2400" b="1" baseline="30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620000" y="3600000"/>
            <a:ext cx="2447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</a:t>
            </a:r>
            <a:r>
              <a:rPr lang="cs-CZ" sz="2400" b="1" dirty="0" smtClean="0"/>
              <a:t>13,52 </a:t>
            </a:r>
            <a:r>
              <a:rPr lang="cs-CZ" sz="2400" b="1" dirty="0" smtClean="0"/>
              <a:t>: 4 </a:t>
            </a:r>
            <a:endParaRPr lang="cs-CZ" sz="2400" b="1" baseline="30000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620000" y="3960000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</a:t>
            </a:r>
            <a:r>
              <a:rPr lang="cs-CZ" sz="2400" b="1" dirty="0" smtClean="0"/>
              <a:t>3,38</a:t>
            </a:r>
            <a:endParaRPr lang="cs-CZ" sz="2400" b="1" baseline="30000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1620000" y="4356000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1620000" y="4320000"/>
            <a:ext cx="223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</a:t>
            </a:r>
            <a:r>
              <a:rPr lang="cs-CZ" sz="2400" b="1" dirty="0" smtClean="0"/>
              <a:t>3,38 </a:t>
            </a:r>
            <a:r>
              <a:rPr lang="cs-CZ" sz="2400" b="1" dirty="0" smtClean="0"/>
              <a:t>m</a:t>
            </a:r>
            <a:endParaRPr lang="cs-CZ" sz="2400" b="1" baseline="30000" dirty="0"/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1620000" y="4716000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ovéPole 42"/>
          <p:cNvSpPr txBox="1"/>
          <p:nvPr/>
        </p:nvSpPr>
        <p:spPr>
          <a:xfrm>
            <a:off x="3995936" y="3838277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Délka strany čtverce je </a:t>
            </a:r>
            <a:r>
              <a:rPr lang="cs-CZ" sz="2400" b="1" dirty="0" smtClean="0"/>
              <a:t>3,38 m.</a:t>
            </a:r>
            <a:endParaRPr lang="cs-CZ" sz="2400" b="1" baseline="30000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1620000" y="4752000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12153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  <p:bldP spid="87" grpId="0"/>
      <p:bldP spid="32" grpId="0"/>
      <p:bldP spid="35" grpId="0"/>
      <p:bldP spid="36" grpId="0"/>
      <p:bldP spid="39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1779662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>
                <a:solidFill>
                  <a:srgbClr val="FF0000"/>
                </a:solidFill>
              </a:rPr>
              <a:t>Konec první části</a:t>
            </a:r>
            <a:endParaRPr lang="cs-CZ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970300"/>
      </p:ext>
    </p:extLst>
  </p:cSld>
  <p:clrMapOvr>
    <a:masterClrMapping/>
  </p:clrMapOvr>
  <p:transition spd="med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desetinných čísel</a:t>
            </a:r>
            <a:r>
              <a:rPr lang="cs-CZ" dirty="0"/>
              <a:t/>
            </a:r>
            <a:br>
              <a:rPr lang="cs-CZ" dirty="0"/>
            </a:br>
            <a:r>
              <a:rPr lang="cs-CZ" sz="2000" b="1" dirty="0"/>
              <a:t>Dělení desetinného čísla číslem přirozeným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92274" y="1453222"/>
            <a:ext cx="8351726" cy="81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Postup při dělení desetinného čísla číslem přirozeným (se zbytkem):</a:t>
            </a:r>
            <a:endParaRPr lang="cs-CZ" sz="24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5496" y="2520000"/>
            <a:ext cx="1764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6</a:t>
            </a:r>
            <a:r>
              <a:rPr lang="cs-CZ" sz="2400" b="1" dirty="0" smtClean="0"/>
              <a:t>5       : 7 =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763392" y="25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365182" y="252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79496" y="2808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77" name="TextovéPole 76"/>
          <p:cNvSpPr txBox="1"/>
          <p:nvPr/>
        </p:nvSpPr>
        <p:spPr>
          <a:xfrm>
            <a:off x="432000" y="2808000"/>
            <a:ext cx="343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2015776" y="2520000"/>
            <a:ext cx="42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432000" y="3096000"/>
            <a:ext cx="365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3960440" y="2160000"/>
            <a:ext cx="5183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1. Dělíme a pokud zbytek na konci dělení není 0, </a:t>
            </a:r>
            <a:br>
              <a:rPr lang="cs-CZ" sz="1600" b="1" dirty="0" smtClean="0"/>
            </a:br>
            <a:r>
              <a:rPr lang="cs-CZ" sz="1600" b="1" dirty="0" smtClean="0"/>
              <a:t>    připíšeme číslici na místě za desetinnou čárkou </a:t>
            </a:r>
            <a:br>
              <a:rPr lang="cs-CZ" sz="1600" b="1" dirty="0" smtClean="0"/>
            </a:br>
            <a:r>
              <a:rPr lang="cs-CZ" sz="1600" b="1" dirty="0" smtClean="0"/>
              <a:t>    dělence tj. 0.</a:t>
            </a:r>
            <a:endParaRPr lang="cs-CZ" sz="1600" b="1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3960440" y="2859782"/>
            <a:ext cx="5183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2. Ve výsledku zapíšeme desetinnou čárku.</a:t>
            </a:r>
            <a:endParaRPr lang="cs-CZ" sz="16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3960440" y="3600000"/>
            <a:ext cx="5183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4. Postup </a:t>
            </a:r>
            <a:r>
              <a:rPr lang="cs-CZ" sz="1600" b="1" dirty="0"/>
              <a:t>opakujeme podle zadání příkladu </a:t>
            </a:r>
            <a:r>
              <a:rPr lang="cs-CZ" sz="1600" b="1" dirty="0" smtClean="0"/>
              <a:t/>
            </a:r>
            <a:br>
              <a:rPr lang="cs-CZ" sz="1600" b="1" dirty="0" smtClean="0"/>
            </a:br>
            <a:r>
              <a:rPr lang="cs-CZ" sz="1600" b="1" dirty="0" smtClean="0"/>
              <a:t>    (</a:t>
            </a:r>
            <a:r>
              <a:rPr lang="cs-CZ" sz="1600" b="1" dirty="0"/>
              <a:t>na </a:t>
            </a:r>
            <a:r>
              <a:rPr lang="cs-CZ" sz="1600" b="1" dirty="0" smtClean="0"/>
              <a:t>daný počet desetinných míst) nebo dokud </a:t>
            </a:r>
            <a:br>
              <a:rPr lang="cs-CZ" sz="1600" b="1" dirty="0" smtClean="0"/>
            </a:br>
            <a:r>
              <a:rPr lang="cs-CZ" sz="1600" b="1" dirty="0" smtClean="0"/>
              <a:t>    není zbytek 0.</a:t>
            </a:r>
            <a:endParaRPr lang="cs-CZ" sz="16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195736" y="25200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575520" y="4630365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611496" y="3384000"/>
            <a:ext cx="34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827520" y="4270365"/>
            <a:ext cx="43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</a:t>
            </a:r>
            <a:endParaRPr lang="cs-CZ" sz="2400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611496" y="3096000"/>
            <a:ext cx="37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cxnSp>
        <p:nvCxnSpPr>
          <p:cNvPr id="33" name="Přímá spojnice 32"/>
          <p:cNvCxnSpPr/>
          <p:nvPr/>
        </p:nvCxnSpPr>
        <p:spPr bwMode="auto">
          <a:xfrm>
            <a:off x="1799776" y="2916000"/>
            <a:ext cx="1512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800000" y="2952000"/>
            <a:ext cx="1512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ovéPole 36"/>
          <p:cNvSpPr txBox="1"/>
          <p:nvPr/>
        </p:nvSpPr>
        <p:spPr>
          <a:xfrm>
            <a:off x="1927024" y="252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31520" y="3910365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9</a:t>
            </a:r>
            <a:endParaRPr lang="cs-CZ" sz="2400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666000" y="3910365"/>
            <a:ext cx="33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</a:t>
            </a:r>
            <a:endParaRPr lang="cs-CZ" sz="2400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828000" y="3909600"/>
            <a:ext cx="3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575520" y="3910365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551495" y="4270365"/>
            <a:ext cx="322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·</a:t>
            </a:r>
            <a:endParaRPr lang="cs-CZ" b="1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323520" y="4666365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839348" y="4630365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647520" y="4630365"/>
            <a:ext cx="348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431520" y="4630365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251520" y="4630365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cxnSp>
        <p:nvCxnSpPr>
          <p:cNvPr id="43" name="Přímá spojnice 42"/>
          <p:cNvCxnSpPr/>
          <p:nvPr/>
        </p:nvCxnSpPr>
        <p:spPr bwMode="auto">
          <a:xfrm>
            <a:off x="359520" y="5026365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ovéPole 34"/>
          <p:cNvSpPr txBox="1"/>
          <p:nvPr/>
        </p:nvSpPr>
        <p:spPr>
          <a:xfrm>
            <a:off x="3960440" y="3132000"/>
            <a:ext cx="5183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3. Pokračujeme v dělení a výsledek zapíšeme </a:t>
            </a:r>
            <a:br>
              <a:rPr lang="cs-CZ" sz="1600" b="1" dirty="0" smtClean="0"/>
            </a:br>
            <a:r>
              <a:rPr lang="cs-CZ" sz="1600" b="1" dirty="0" smtClean="0"/>
              <a:t>    za desetinnou čárku.</a:t>
            </a:r>
            <a:endParaRPr lang="cs-CZ" sz="1600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612000" y="252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432000" y="252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2556000" y="3946283"/>
            <a:ext cx="784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0,02</a:t>
            </a:r>
            <a:endParaRPr lang="cs-CZ" sz="2400" b="1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2427577" y="2502009"/>
            <a:ext cx="992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(0,02)</a:t>
            </a:r>
            <a:endParaRPr lang="cs-CZ" sz="2400" b="1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2699316" y="3600000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cxnSp>
        <p:nvCxnSpPr>
          <p:cNvPr id="50" name="Přímá spojnice 49"/>
          <p:cNvCxnSpPr/>
          <p:nvPr/>
        </p:nvCxnSpPr>
        <p:spPr bwMode="auto">
          <a:xfrm>
            <a:off x="2483316" y="4391941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TextovéPole 50"/>
          <p:cNvSpPr txBox="1"/>
          <p:nvPr/>
        </p:nvSpPr>
        <p:spPr>
          <a:xfrm>
            <a:off x="2959272" y="360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2</a:t>
            </a:r>
            <a:endParaRPr lang="cs-CZ" sz="2400" b="1" dirty="0"/>
          </a:p>
        </p:txBody>
      </p:sp>
      <p:sp>
        <p:nvSpPr>
          <p:cNvPr id="52" name="TextovéPole 51"/>
          <p:cNvSpPr txBox="1"/>
          <p:nvPr/>
        </p:nvSpPr>
        <p:spPr>
          <a:xfrm>
            <a:off x="2771316" y="3600000"/>
            <a:ext cx="348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2555316" y="360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54" name="TextovéPole 53"/>
          <p:cNvSpPr txBox="1"/>
          <p:nvPr/>
        </p:nvSpPr>
        <p:spPr>
          <a:xfrm>
            <a:off x="2375316" y="3600000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cxnSp>
        <p:nvCxnSpPr>
          <p:cNvPr id="55" name="Přímá spojnice 54"/>
          <p:cNvCxnSpPr/>
          <p:nvPr/>
        </p:nvCxnSpPr>
        <p:spPr bwMode="auto">
          <a:xfrm>
            <a:off x="2483316" y="4824000"/>
            <a:ext cx="8280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3996952" y="4320000"/>
            <a:ext cx="5183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5. Při určování zbytku se musíme podívat pod </a:t>
            </a:r>
            <a:br>
              <a:rPr lang="cs-CZ" sz="1600" b="1" dirty="0" smtClean="0"/>
            </a:br>
            <a:r>
              <a:rPr lang="cs-CZ" sz="1600" b="1" dirty="0" smtClean="0"/>
              <a:t>    kterým řádem číslo je a podle toho teprve zbytek </a:t>
            </a:r>
            <a:br>
              <a:rPr lang="cs-CZ" sz="1600" b="1" dirty="0" smtClean="0"/>
            </a:br>
            <a:r>
              <a:rPr lang="cs-CZ" sz="1600" b="1" dirty="0" smtClean="0"/>
              <a:t>    určíme.</a:t>
            </a:r>
            <a:endParaRPr lang="cs-CZ" sz="1600" b="1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2735760" y="4414341"/>
            <a:ext cx="28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,</a:t>
            </a:r>
            <a:endParaRPr lang="cs-CZ" sz="2400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2995716" y="4414341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4</a:t>
            </a:r>
            <a:endParaRPr lang="cs-CZ" sz="2400" b="1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2807760" y="4414341"/>
            <a:ext cx="348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62" name="TextovéPole 61"/>
          <p:cNvSpPr txBox="1"/>
          <p:nvPr/>
        </p:nvSpPr>
        <p:spPr>
          <a:xfrm>
            <a:off x="2591760" y="4414341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5</a:t>
            </a:r>
            <a:endParaRPr lang="cs-CZ" sz="2400" b="1" dirty="0"/>
          </a:p>
        </p:txBody>
      </p:sp>
      <p:sp>
        <p:nvSpPr>
          <p:cNvPr id="63" name="TextovéPole 62"/>
          <p:cNvSpPr txBox="1"/>
          <p:nvPr/>
        </p:nvSpPr>
        <p:spPr>
          <a:xfrm>
            <a:off x="2411760" y="4414341"/>
            <a:ext cx="38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6</a:t>
            </a:r>
            <a:endParaRPr lang="cs-CZ" sz="2400" b="1" dirty="0"/>
          </a:p>
        </p:txBody>
      </p:sp>
      <p:cxnSp>
        <p:nvCxnSpPr>
          <p:cNvPr id="4" name="Přímá spojnice se šipkou 3"/>
          <p:cNvCxnSpPr/>
          <p:nvPr/>
        </p:nvCxnSpPr>
        <p:spPr bwMode="auto">
          <a:xfrm flipH="1" flipV="1">
            <a:off x="792000" y="2915999"/>
            <a:ext cx="1028" cy="540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0136615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1000"/>
                            </p:stCondLst>
                            <p:childTnLst>
                              <p:par>
                                <p:cTn id="2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1000"/>
                            </p:stCondLst>
                            <p:childTnLst>
                              <p:par>
                                <p:cTn id="2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000"/>
                            </p:stCondLst>
                            <p:childTnLst>
                              <p:par>
                                <p:cTn id="2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3000"/>
                            </p:stCondLst>
                            <p:childTnLst>
                              <p:par>
                                <p:cTn id="2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4000"/>
                            </p:stCondLst>
                            <p:childTnLst>
                              <p:par>
                                <p:cTn id="2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1000"/>
                            </p:stCondLst>
                            <p:childTnLst>
                              <p:par>
                                <p:cTn id="3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5" grpId="0"/>
      <p:bldP spid="75" grpId="0"/>
      <p:bldP spid="75" grpId="2"/>
      <p:bldP spid="76" grpId="0"/>
      <p:bldP spid="77" grpId="0"/>
      <p:bldP spid="78" grpId="0"/>
      <p:bldP spid="81" grpId="0"/>
      <p:bldP spid="6" grpId="0"/>
      <p:bldP spid="85" grpId="0"/>
      <p:bldP spid="87" grpId="0"/>
      <p:bldP spid="24" grpId="0"/>
      <p:bldP spid="25" grpId="0"/>
      <p:bldP spid="26" grpId="0"/>
      <p:bldP spid="27" grpId="0"/>
      <p:bldP spid="29" grpId="0"/>
      <p:bldP spid="37" grpId="0"/>
      <p:bldP spid="28" grpId="0"/>
      <p:bldP spid="31" grpId="0"/>
      <p:bldP spid="32" grpId="0"/>
      <p:bldP spid="36" grpId="0"/>
      <p:bldP spid="7" grpId="0"/>
      <p:bldP spid="39" grpId="0"/>
      <p:bldP spid="40" grpId="0"/>
      <p:bldP spid="41" grpId="0"/>
      <p:bldP spid="42" grpId="0"/>
      <p:bldP spid="35" grpId="0"/>
      <p:bldP spid="45" grpId="0"/>
      <p:bldP spid="46" grpId="0"/>
      <p:bldP spid="47" grpId="0"/>
      <p:bldP spid="48" grpId="0"/>
      <p:bldP spid="49" grpId="0"/>
      <p:bldP spid="51" grpId="0"/>
      <p:bldP spid="52" grpId="0"/>
      <p:bldP spid="53" grpId="0"/>
      <p:bldP spid="54" grpId="0"/>
      <p:bldP spid="57" grpId="0"/>
      <p:bldP spid="59" grpId="0"/>
      <p:bldP spid="60" grpId="0"/>
      <p:bldP spid="61" grpId="0"/>
      <p:bldP spid="62" grpId="0"/>
      <p:bldP spid="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7" y="231490"/>
            <a:ext cx="7865046" cy="1044116"/>
          </a:xfrm>
        </p:spPr>
        <p:txBody>
          <a:bodyPr/>
          <a:lstStyle/>
          <a:p>
            <a:pPr algn="ctr"/>
            <a:r>
              <a:rPr lang="cs-CZ" dirty="0" smtClean="0"/>
              <a:t>Dělení </a:t>
            </a:r>
            <a:r>
              <a:rPr lang="cs-CZ" dirty="0"/>
              <a:t>desetinných čísel</a:t>
            </a:r>
            <a:br>
              <a:rPr lang="cs-CZ" dirty="0"/>
            </a:br>
            <a:r>
              <a:rPr lang="cs-CZ" sz="2000" b="1" dirty="0"/>
              <a:t>Dělení desetinného čísla číslem přirozeným</a:t>
            </a:r>
            <a:endParaRPr lang="cs-CZ" sz="2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179512" y="1523568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Vypočtěte s přesností </a:t>
            </a:r>
            <a:br>
              <a:rPr lang="cs-CZ" sz="2000" b="1" dirty="0" smtClean="0"/>
            </a:br>
            <a:r>
              <a:rPr lang="cs-CZ" sz="2000" b="1" dirty="0" smtClean="0"/>
              <a:t>na 4 platné číslice:</a:t>
            </a:r>
            <a:endParaRPr lang="cs-CZ" sz="2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0" y="2218317"/>
            <a:ext cx="18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383,5 : 3 =</a:t>
            </a:r>
            <a:endParaRPr lang="cs-CZ" sz="2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2614317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39,7 : 7 =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3010317"/>
            <a:ext cx="18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7,96 : 13 =</a:t>
            </a:r>
            <a:endParaRPr lang="cs-CZ" sz="24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0" y="340631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7 512,8 : 17 =</a:t>
            </a:r>
            <a:endParaRPr lang="cs-CZ" sz="24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0" y="3802317"/>
            <a:ext cx="1979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0,587 : 23 =</a:t>
            </a:r>
            <a:endParaRPr lang="cs-CZ" sz="24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0" y="4198317"/>
            <a:ext cx="2555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3 731,56 : 76 =</a:t>
            </a:r>
            <a:endParaRPr lang="cs-CZ" sz="2400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547664" y="2218317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127,8 (0,1)</a:t>
            </a:r>
            <a:endParaRPr lang="cs-CZ" sz="2400" b="1" u="dbl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1331639" y="2614317"/>
            <a:ext cx="2699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5,671 (0,003)</a:t>
            </a:r>
            <a:endParaRPr lang="cs-CZ" sz="2400" b="1" u="dbl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475656" y="3010317"/>
            <a:ext cx="2555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0,612 3 (0,000 1)</a:t>
            </a:r>
            <a:endParaRPr lang="cs-CZ" sz="2400" b="1" u="dbl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1979712" y="3406317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441,9 (0,5)</a:t>
            </a:r>
            <a:endParaRPr lang="cs-CZ" sz="2400" b="1" u="dbl" dirty="0"/>
          </a:p>
        </p:txBody>
      </p:sp>
      <p:sp>
        <p:nvSpPr>
          <p:cNvPr id="76" name="TextovéPole 75"/>
          <p:cNvSpPr txBox="1"/>
          <p:nvPr/>
        </p:nvSpPr>
        <p:spPr>
          <a:xfrm>
            <a:off x="1908000" y="3802317"/>
            <a:ext cx="3024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0,025 </a:t>
            </a:r>
            <a:r>
              <a:rPr lang="cs-CZ" sz="2400" b="1" u="dbl"/>
              <a:t>52 </a:t>
            </a:r>
            <a:r>
              <a:rPr lang="cs-CZ" sz="2400" b="1" u="dbl" smtClean="0"/>
              <a:t>(0,000 </a:t>
            </a:r>
            <a:r>
              <a:rPr lang="cs-CZ" sz="2400" b="1" u="dbl" dirty="0" smtClean="0"/>
              <a:t>04</a:t>
            </a:r>
            <a:r>
              <a:rPr lang="cs-CZ" sz="2400" b="1" u="dbl" dirty="0"/>
              <a:t>)</a:t>
            </a:r>
          </a:p>
        </p:txBody>
      </p:sp>
      <p:sp>
        <p:nvSpPr>
          <p:cNvPr id="94" name="TextovéPole 93"/>
          <p:cNvSpPr txBox="1"/>
          <p:nvPr/>
        </p:nvSpPr>
        <p:spPr>
          <a:xfrm>
            <a:off x="2160240" y="4198317"/>
            <a:ext cx="2123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u="dbl" dirty="0" smtClean="0"/>
              <a:t>49,09 (0,72)</a:t>
            </a:r>
            <a:endParaRPr lang="cs-CZ" sz="2400" b="1" u="dbl" dirty="0"/>
          </a:p>
        </p:txBody>
      </p:sp>
      <p:sp>
        <p:nvSpPr>
          <p:cNvPr id="5" name="Obdélník 4"/>
          <p:cNvSpPr/>
          <p:nvPr/>
        </p:nvSpPr>
        <p:spPr bwMode="auto">
          <a:xfrm>
            <a:off x="4860032" y="1419622"/>
            <a:ext cx="4176464" cy="3600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41538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5" grpId="0"/>
      <p:bldP spid="19" grpId="0"/>
      <p:bldP spid="20" grpId="0"/>
      <p:bldP spid="21" grpId="0"/>
      <p:bldP spid="28" grpId="0"/>
      <p:bldP spid="38" grpId="0"/>
      <p:bldP spid="48" grpId="0"/>
      <p:bldP spid="66" grpId="0"/>
      <p:bldP spid="76" grpId="0"/>
      <p:bldP spid="94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924" y="179041"/>
            <a:ext cx="8504076" cy="1096565"/>
          </a:xfrm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 smtClean="0"/>
              <a:t>Dělení desetinných čísel</a:t>
            </a:r>
            <a:br>
              <a:rPr lang="cs-CZ" dirty="0" smtClean="0"/>
            </a:br>
            <a:r>
              <a:rPr lang="cs-CZ" sz="2000" b="1" dirty="0"/>
              <a:t>Dělení desetinného čísla číslem přirozeným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115616" y="1275606"/>
            <a:ext cx="8041188" cy="97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7" rIns="182562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400" b="1" dirty="0" smtClean="0"/>
              <a:t>S přesností na milimetry vypočtěte délku strany rovnostranného trojúhelníku  s obvodem 7,45 m.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1620000" y="2067694"/>
            <a:ext cx="2375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 = 7,45 m </a:t>
            </a:r>
            <a:endParaRPr lang="cs-CZ" sz="2400" b="1" dirty="0"/>
          </a:p>
        </p:txBody>
      </p:sp>
      <p:sp>
        <p:nvSpPr>
          <p:cNvPr id="87" name="TextovéPole 86"/>
          <p:cNvSpPr txBox="1"/>
          <p:nvPr/>
        </p:nvSpPr>
        <p:spPr>
          <a:xfrm>
            <a:off x="1620000" y="2427694"/>
            <a:ext cx="162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… m</a:t>
            </a:r>
            <a:endParaRPr lang="cs-CZ" sz="2400" b="1" baseline="30000" dirty="0"/>
          </a:p>
        </p:txBody>
      </p:sp>
      <p:cxnSp>
        <p:nvCxnSpPr>
          <p:cNvPr id="8" name="Přímá spojnice 7"/>
          <p:cNvCxnSpPr/>
          <p:nvPr/>
        </p:nvCxnSpPr>
        <p:spPr bwMode="auto">
          <a:xfrm>
            <a:off x="1620000" y="2859694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ovéPole 31"/>
          <p:cNvSpPr txBox="1"/>
          <p:nvPr/>
        </p:nvSpPr>
        <p:spPr>
          <a:xfrm>
            <a:off x="1620000" y="2787694"/>
            <a:ext cx="162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o = 3·a </a:t>
            </a:r>
            <a:endParaRPr lang="cs-CZ" sz="2400" b="1" baseline="300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620000" y="3147694"/>
            <a:ext cx="223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7,45 : 3 </a:t>
            </a:r>
            <a:endParaRPr lang="cs-CZ" sz="2400" b="1" baseline="30000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620000" y="3507694"/>
            <a:ext cx="197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2,483</a:t>
            </a:r>
            <a:endParaRPr lang="cs-CZ" sz="2400" b="1" baseline="30000" dirty="0"/>
          </a:p>
        </p:txBody>
      </p:sp>
      <p:cxnSp>
        <p:nvCxnSpPr>
          <p:cNvPr id="38" name="Přímá spojnice 37"/>
          <p:cNvCxnSpPr/>
          <p:nvPr/>
        </p:nvCxnSpPr>
        <p:spPr bwMode="auto">
          <a:xfrm>
            <a:off x="1620000" y="3903694"/>
            <a:ext cx="19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ovéPole 38"/>
          <p:cNvSpPr txBox="1"/>
          <p:nvPr/>
        </p:nvSpPr>
        <p:spPr>
          <a:xfrm>
            <a:off x="1620000" y="3867694"/>
            <a:ext cx="223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= 2,483 m</a:t>
            </a:r>
            <a:endParaRPr lang="cs-CZ" sz="2400" b="1" baseline="30000" dirty="0"/>
          </a:p>
        </p:txBody>
      </p:sp>
      <p:cxnSp>
        <p:nvCxnSpPr>
          <p:cNvPr id="41" name="Přímá spojnice 40"/>
          <p:cNvCxnSpPr/>
          <p:nvPr/>
        </p:nvCxnSpPr>
        <p:spPr bwMode="auto">
          <a:xfrm>
            <a:off x="1620000" y="4263694"/>
            <a:ext cx="356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ovéPole 42"/>
          <p:cNvSpPr txBox="1"/>
          <p:nvPr/>
        </p:nvSpPr>
        <p:spPr>
          <a:xfrm>
            <a:off x="1594708" y="4515966"/>
            <a:ext cx="5641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Délka strany trojúhelníku je 2,483 m.</a:t>
            </a:r>
            <a:endParaRPr lang="cs-CZ" sz="2400" b="1" baseline="30000" dirty="0"/>
          </a:p>
        </p:txBody>
      </p:sp>
      <p:cxnSp>
        <p:nvCxnSpPr>
          <p:cNvPr id="44" name="Přímá spojnice 43"/>
          <p:cNvCxnSpPr/>
          <p:nvPr/>
        </p:nvCxnSpPr>
        <p:spPr bwMode="auto">
          <a:xfrm>
            <a:off x="1620000" y="4299694"/>
            <a:ext cx="356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ovéPole 15"/>
          <p:cNvSpPr txBox="1"/>
          <p:nvPr/>
        </p:nvSpPr>
        <p:spPr>
          <a:xfrm>
            <a:off x="3420000" y="3867694"/>
            <a:ext cx="223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= 2 483 mm</a:t>
            </a:r>
            <a:endParaRPr lang="cs-CZ" sz="2400" b="1" baseline="30000" dirty="0"/>
          </a:p>
        </p:txBody>
      </p:sp>
    </p:spTree>
    <p:extLst>
      <p:ext uri="{BB962C8B-B14F-4D97-AF65-F5344CB8AC3E}">
        <p14:creationId xmlns:p14="http://schemas.microsoft.com/office/powerpoint/2010/main" val="7733989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  <p:bldP spid="87" grpId="0"/>
      <p:bldP spid="32" grpId="0"/>
      <p:bldP spid="35" grpId="0"/>
      <p:bldP spid="36" grpId="0"/>
      <p:bldP spid="39" grpId="0"/>
      <p:bldP spid="43" grpId="0"/>
      <p:bldP spid="16" grpId="0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3052</TotalTime>
  <Words>382</Words>
  <Application>Microsoft Office PowerPoint</Application>
  <PresentationFormat>Předvádění na obrazovce (16:9)</PresentationFormat>
  <Paragraphs>124</Paragraphs>
  <Slides>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Prezentace školení zaměstnanců</vt:lpstr>
      <vt:lpstr>Dělení desetinných čísel 2. část</vt:lpstr>
      <vt:lpstr>Dělení desetinných čísel Dělení desetinného čísla číslem přirozeným</vt:lpstr>
      <vt:lpstr>Dělení desetinných čísel Dělení desetinného čísla číslem přirozeným</vt:lpstr>
      <vt:lpstr>Dělení desetinných čísel Dělení desetinného čísla číslem přirozeným</vt:lpstr>
      <vt:lpstr>Prezentace aplikace PowerPoint</vt:lpstr>
      <vt:lpstr>Dělení desetinných čísel Dělení desetinného čísla číslem přirozeným</vt:lpstr>
      <vt:lpstr>Dělení desetinných čísel Dělení desetinného čísla číslem přirozeným</vt:lpstr>
      <vt:lpstr>Dělení desetinných čísel Dělení desetinného čísla číslem přirozeným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Vladimír Mezník</cp:lastModifiedBy>
  <cp:revision>423</cp:revision>
  <dcterms:created xsi:type="dcterms:W3CDTF">2012-01-02T08:14:14Z</dcterms:created>
  <dcterms:modified xsi:type="dcterms:W3CDTF">2020-05-13T15:55:48Z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