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56" r:id="rId2"/>
    <p:sldId id="306" r:id="rId3"/>
    <p:sldId id="305" r:id="rId4"/>
    <p:sldId id="304" r:id="rId5"/>
    <p:sldId id="307" r:id="rId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27" d="100"/>
          <a:sy n="127" d="100"/>
        </p:scale>
        <p:origin x="-1164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Dělení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10, 100, 1000,…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deseti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jedno místo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44000" y="3240000"/>
            <a:ext cx="8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520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2736000" y="3240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476000" y="3701243"/>
            <a:ext cx="324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35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979712" y="4319698"/>
            <a:ext cx="796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592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2844000" y="4319698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698796" y="4781361"/>
            <a:ext cx="324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7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9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619672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42000" y="5399819"/>
            <a:ext cx="82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:</a:t>
            </a:r>
            <a:r>
              <a:rPr lang="cs-CZ" sz="2400" b="1" dirty="0" smtClean="0"/>
              <a:t> 10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736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2952000" y="5400000"/>
            <a:ext cx="1116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871352" y="5832000"/>
            <a:ext cx="35320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717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18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80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4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7" dur="1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8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7" grpId="0"/>
      <p:bldP spid="98" grpId="0"/>
      <p:bldP spid="99" grpId="0"/>
      <p:bldP spid="100" grpId="0"/>
      <p:bldP spid="101" grpId="0" animBg="1"/>
      <p:bldP spid="101" grpId="1" animBg="1"/>
      <p:bldP spid="103" grpId="0"/>
      <p:bldP spid="104" grpId="0"/>
      <p:bldP spid="104" grpId="1"/>
      <p:bldP spid="104" grpId="2"/>
      <p:bldP spid="105" grpId="0"/>
      <p:bldP spid="30" grpId="0"/>
      <p:bldP spid="30" grpId="1"/>
      <p:bldP spid="31" grpId="0"/>
      <p:bldP spid="31" grpId="1"/>
      <p:bldP spid="31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stem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stem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dvě místa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08000" y="3240000"/>
            <a:ext cx="9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700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2952000" y="324000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0,048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296000" y="3701665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188000" y="3212976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69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160000" y="4319698"/>
            <a:ext cx="105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:</a:t>
            </a:r>
            <a:r>
              <a:rPr lang="cs-CZ" sz="2400" b="1" dirty="0" smtClean="0"/>
              <a:t> 100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916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132000" y="4319698"/>
            <a:ext cx="972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728000" y="4781362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205102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87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60000" y="5399819"/>
            <a:ext cx="98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916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168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5679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169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72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440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00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199936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0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3" dur="10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4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7" grpId="0"/>
      <p:bldP spid="98" grpId="0"/>
      <p:bldP spid="99" grpId="0"/>
      <p:bldP spid="100" grpId="0"/>
      <p:bldP spid="101" grpId="0" animBg="1"/>
      <p:bldP spid="101" grpId="1" animBg="1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  <p:bldP spid="32" grpId="0"/>
      <p:bldP spid="32" grpId="1"/>
      <p:bldP spid="33" grpId="0"/>
      <p:bldP spid="33" grpId="1"/>
      <p:bldP spid="33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tisícem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tisícem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tři místa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08000" y="3240000"/>
            <a:ext cx="126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952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204000" y="32400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0,004 8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133218" y="3701664"/>
            <a:ext cx="612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00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4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872000" y="4319698"/>
            <a:ext cx="1170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916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168000" y="4319698"/>
            <a:ext cx="1116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0,048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294872" y="4781362"/>
            <a:ext cx="64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0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18686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260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24000" y="53998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 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168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420000" y="5400000"/>
            <a:ext cx="104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440000" y="5861665"/>
            <a:ext cx="720000" cy="231630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2015372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35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0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026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08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188000" y="540480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864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7818357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  <p:bldP spid="32" grpId="0"/>
      <p:bldP spid="32" grpId="2"/>
      <p:bldP spid="34" grpId="0"/>
      <p:bldP spid="34" grpId="1"/>
      <p:bldP spid="35" grpId="0"/>
      <p:bldP spid="3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Násobení a dělení</a:t>
            </a:r>
            <a:br>
              <a:rPr lang="cs-CZ" dirty="0"/>
            </a:br>
            <a:r>
              <a:rPr lang="cs-CZ" sz="3200" dirty="0"/>
              <a:t>10, 100, 1000,…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Vypočtěte: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000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1,7 </a:t>
            </a:r>
            <a:r>
              <a:rPr lang="cs-CZ" sz="2000" b="1" dirty="0"/>
              <a:t>· 100 =</a:t>
            </a:r>
          </a:p>
        </p:txBody>
      </p:sp>
      <p:sp>
        <p:nvSpPr>
          <p:cNvPr id="36" name="TextovéPole 35"/>
          <p:cNvSpPr txBox="1"/>
          <p:nvPr/>
        </p:nvSpPr>
        <p:spPr>
          <a:xfrm>
            <a:off x="360000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0,23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</a:p>
        </p:txBody>
      </p:sp>
      <p:sp>
        <p:nvSpPr>
          <p:cNvPr id="37" name="TextovéPole 36"/>
          <p:cNvSpPr txBox="1"/>
          <p:nvPr/>
        </p:nvSpPr>
        <p:spPr>
          <a:xfrm>
            <a:off x="360000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43 </a:t>
            </a:r>
            <a:r>
              <a:rPr lang="cs-CZ" sz="2000" b="1" dirty="0" smtClean="0"/>
              <a:t>: </a:t>
            </a:r>
            <a:r>
              <a:rPr lang="cs-CZ" sz="2000" b="1" dirty="0"/>
              <a:t>100 =</a:t>
            </a:r>
          </a:p>
        </p:txBody>
      </p:sp>
      <p:sp>
        <p:nvSpPr>
          <p:cNvPr id="38" name="TextovéPole 37"/>
          <p:cNvSpPr txBox="1"/>
          <p:nvPr/>
        </p:nvSpPr>
        <p:spPr>
          <a:xfrm>
            <a:off x="360000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5,36 </a:t>
            </a:r>
            <a:r>
              <a:rPr lang="cs-CZ" sz="2000" b="1" dirty="0" smtClean="0"/>
              <a:t>: 10 </a:t>
            </a:r>
            <a:r>
              <a:rPr lang="cs-CZ" sz="2000" b="1" dirty="0"/>
              <a:t>=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360000" y="4140000"/>
            <a:ext cx="1619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0,02 </a:t>
            </a:r>
            <a:r>
              <a:rPr lang="cs-CZ" sz="2000" b="1" dirty="0"/>
              <a:t>· 100 =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360000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0,85 </a:t>
            </a:r>
            <a:r>
              <a:rPr lang="cs-CZ" sz="2000" b="1" dirty="0" smtClean="0"/>
              <a:t>: 10 </a:t>
            </a:r>
            <a:r>
              <a:rPr lang="cs-CZ" sz="2000" b="1" dirty="0"/>
              <a:t>=</a:t>
            </a:r>
          </a:p>
        </p:txBody>
      </p:sp>
      <p:sp>
        <p:nvSpPr>
          <p:cNvPr id="41" name="TextovéPole 40"/>
          <p:cNvSpPr txBox="1"/>
          <p:nvPr/>
        </p:nvSpPr>
        <p:spPr>
          <a:xfrm>
            <a:off x="360000" y="4860000"/>
            <a:ext cx="1547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765 </a:t>
            </a:r>
            <a:r>
              <a:rPr lang="cs-CZ" sz="2000" b="1" dirty="0" smtClean="0"/>
              <a:t>: 100 </a:t>
            </a:r>
            <a:r>
              <a:rPr lang="cs-CZ" sz="2000" b="1" dirty="0"/>
              <a:t>=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360000" y="5220000"/>
            <a:ext cx="176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85 </a:t>
            </a:r>
            <a:r>
              <a:rPr lang="cs-CZ" sz="2000" b="1" dirty="0" smtClean="0"/>
              <a:t>: 1 000 </a:t>
            </a:r>
            <a:r>
              <a:rPr lang="cs-CZ" sz="2000" b="1" dirty="0"/>
              <a:t>=</a:t>
            </a:r>
          </a:p>
        </p:txBody>
      </p:sp>
      <p:sp>
        <p:nvSpPr>
          <p:cNvPr id="43" name="TextovéPole 42"/>
          <p:cNvSpPr txBox="1"/>
          <p:nvPr/>
        </p:nvSpPr>
        <p:spPr>
          <a:xfrm>
            <a:off x="360000" y="5580000"/>
            <a:ext cx="1907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51,7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360000" y="5940000"/>
            <a:ext cx="176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33 </a:t>
            </a:r>
            <a:r>
              <a:rPr lang="cs-CZ" sz="2000" b="1" dirty="0" smtClean="0"/>
              <a:t>: 1 000 </a:t>
            </a:r>
            <a:r>
              <a:rPr lang="cs-CZ" sz="2000" b="1" dirty="0"/>
              <a:t>=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36000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0,22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</a:p>
        </p:txBody>
      </p:sp>
      <p:sp>
        <p:nvSpPr>
          <p:cNvPr id="46" name="TextovéPole 45"/>
          <p:cNvSpPr txBox="1"/>
          <p:nvPr/>
        </p:nvSpPr>
        <p:spPr>
          <a:xfrm>
            <a:off x="4860032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666 </a:t>
            </a:r>
            <a:r>
              <a:rPr lang="cs-CZ" sz="2000" b="1" dirty="0" smtClean="0"/>
              <a:t>: 10 </a:t>
            </a:r>
            <a:r>
              <a:rPr lang="cs-CZ" sz="2000" b="1" dirty="0"/>
              <a:t>=</a:t>
            </a:r>
          </a:p>
        </p:txBody>
      </p:sp>
      <p:sp>
        <p:nvSpPr>
          <p:cNvPr id="47" name="TextovéPole 46"/>
          <p:cNvSpPr txBox="1"/>
          <p:nvPr/>
        </p:nvSpPr>
        <p:spPr>
          <a:xfrm>
            <a:off x="4860000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2,8 </a:t>
            </a:r>
            <a:r>
              <a:rPr lang="cs-CZ" sz="2000" b="1" dirty="0" smtClean="0"/>
              <a:t>: </a:t>
            </a:r>
            <a:r>
              <a:rPr lang="cs-CZ" sz="2000" b="1" dirty="0"/>
              <a:t>100 =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4860000" y="3420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0,015 </a:t>
            </a:r>
            <a:r>
              <a:rPr lang="cs-CZ" sz="2000" b="1" dirty="0"/>
              <a:t>· 100 =</a:t>
            </a:r>
          </a:p>
        </p:txBody>
      </p:sp>
      <p:sp>
        <p:nvSpPr>
          <p:cNvPr id="49" name="TextovéPole 48"/>
          <p:cNvSpPr txBox="1"/>
          <p:nvPr/>
        </p:nvSpPr>
        <p:spPr>
          <a:xfrm>
            <a:off x="4860032" y="378000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7,38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</a:p>
        </p:txBody>
      </p:sp>
      <p:sp>
        <p:nvSpPr>
          <p:cNvPr id="50" name="TextovéPole 49"/>
          <p:cNvSpPr txBox="1"/>
          <p:nvPr/>
        </p:nvSpPr>
        <p:spPr>
          <a:xfrm>
            <a:off x="4860032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0,9 </a:t>
            </a:r>
            <a:r>
              <a:rPr lang="cs-CZ" sz="2000" b="1" dirty="0" smtClean="0"/>
              <a:t>: 10 </a:t>
            </a:r>
            <a:r>
              <a:rPr lang="cs-CZ" sz="2000" b="1" dirty="0"/>
              <a:t>=</a:t>
            </a:r>
          </a:p>
        </p:txBody>
      </p:sp>
      <p:sp>
        <p:nvSpPr>
          <p:cNvPr id="51" name="TextovéPole 50"/>
          <p:cNvSpPr txBox="1"/>
          <p:nvPr/>
        </p:nvSpPr>
        <p:spPr>
          <a:xfrm>
            <a:off x="4860000" y="4500000"/>
            <a:ext cx="187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 </a:t>
            </a:r>
            <a:r>
              <a:rPr lang="cs-CZ" sz="2000" b="1" dirty="0" smtClean="0"/>
              <a:t>703 </a:t>
            </a:r>
            <a:r>
              <a:rPr lang="cs-CZ" sz="2000" b="1" dirty="0" smtClean="0"/>
              <a:t>: </a:t>
            </a:r>
            <a:r>
              <a:rPr lang="cs-CZ" sz="2000" b="1" dirty="0"/>
              <a:t>100 =</a:t>
            </a:r>
          </a:p>
        </p:txBody>
      </p:sp>
      <p:sp>
        <p:nvSpPr>
          <p:cNvPr id="52" name="TextovéPole 51"/>
          <p:cNvSpPr txBox="1"/>
          <p:nvPr/>
        </p:nvSpPr>
        <p:spPr>
          <a:xfrm>
            <a:off x="4860000" y="4860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54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</a:p>
        </p:txBody>
      </p:sp>
      <p:sp>
        <p:nvSpPr>
          <p:cNvPr id="53" name="TextovéPole 52"/>
          <p:cNvSpPr txBox="1"/>
          <p:nvPr/>
        </p:nvSpPr>
        <p:spPr>
          <a:xfrm>
            <a:off x="4860000" y="5256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426 </a:t>
            </a:r>
            <a:r>
              <a:rPr lang="cs-CZ" sz="2000" b="1" dirty="0" smtClean="0"/>
              <a:t>: </a:t>
            </a:r>
            <a:r>
              <a:rPr lang="cs-CZ" sz="2000" b="1" dirty="0"/>
              <a:t>100 =</a:t>
            </a:r>
          </a:p>
        </p:txBody>
      </p:sp>
      <p:sp>
        <p:nvSpPr>
          <p:cNvPr id="54" name="TextovéPole 53"/>
          <p:cNvSpPr txBox="1"/>
          <p:nvPr/>
        </p:nvSpPr>
        <p:spPr>
          <a:xfrm>
            <a:off x="4860032" y="558000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0,017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</a:p>
        </p:txBody>
      </p:sp>
      <p:sp>
        <p:nvSpPr>
          <p:cNvPr id="55" name="TextovéPole 54"/>
          <p:cNvSpPr txBox="1"/>
          <p:nvPr/>
        </p:nvSpPr>
        <p:spPr>
          <a:xfrm>
            <a:off x="4860000" y="5940000"/>
            <a:ext cx="201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437 </a:t>
            </a:r>
            <a:r>
              <a:rPr lang="cs-CZ" sz="2000" b="1" dirty="0"/>
              <a:t>· </a:t>
            </a:r>
            <a:r>
              <a:rPr lang="cs-CZ" sz="2000" b="1" dirty="0" smtClean="0"/>
              <a:t>100 </a:t>
            </a:r>
            <a:r>
              <a:rPr lang="cs-CZ" sz="2000" b="1" dirty="0"/>
              <a:t>=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4860000" y="6300000"/>
            <a:ext cx="216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28 340 </a:t>
            </a:r>
            <a:r>
              <a:rPr lang="cs-CZ" sz="2000" b="1" dirty="0" smtClean="0"/>
              <a:t>: 1 000 </a:t>
            </a:r>
            <a:r>
              <a:rPr lang="cs-CZ" sz="2000" b="1" dirty="0"/>
              <a:t>=</a:t>
            </a:r>
          </a:p>
        </p:txBody>
      </p:sp>
      <p:sp>
        <p:nvSpPr>
          <p:cNvPr id="57" name="TextovéPole 56"/>
          <p:cNvSpPr txBox="1"/>
          <p:nvPr/>
        </p:nvSpPr>
        <p:spPr>
          <a:xfrm>
            <a:off x="169168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170</a:t>
            </a:r>
            <a:endParaRPr lang="cs-CZ" sz="2000" b="1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656292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2,3</a:t>
            </a:r>
            <a:endParaRPr lang="cs-CZ" sz="2000" b="1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0,43</a:t>
            </a:r>
            <a:endParaRPr lang="cs-CZ" sz="2000" b="1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656000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0,536</a:t>
            </a:r>
            <a:endParaRPr lang="cs-CZ" sz="2000" b="1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1800160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</a:t>
            </a:r>
            <a:endParaRPr lang="cs-CZ" sz="2000" b="1" u="dbl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1686127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0,085</a:t>
            </a:r>
            <a:endParaRPr lang="cs-CZ" sz="2000" b="1" u="dbl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1730696" y="48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7,65</a:t>
            </a:r>
            <a:endParaRPr lang="cs-CZ" sz="2000" b="1" u="dbl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1907704" y="52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0,085</a:t>
            </a:r>
            <a:endParaRPr lang="cs-CZ" sz="20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2020725" y="55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51 700</a:t>
            </a:r>
            <a:endParaRPr lang="cs-CZ" sz="2000" b="1" u="dbl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835696" y="59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0,036</a:t>
            </a:r>
            <a:endParaRPr lang="cs-CZ" sz="2000" b="1" u="dbl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169168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2,2</a:t>
            </a:r>
            <a:endParaRPr lang="cs-CZ" sz="2000" b="1" u="dbl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08400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66,6</a:t>
            </a:r>
            <a:endParaRPr lang="cs-CZ" sz="2000" b="1" u="dbl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6156176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0,028</a:t>
            </a:r>
            <a:endParaRPr lang="cs-CZ" sz="2000" b="1" u="dbl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6442365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1,5</a:t>
            </a:r>
            <a:endParaRPr lang="cs-CZ" sz="2000" b="1" u="dbl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6479935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7 380</a:t>
            </a:r>
            <a:endParaRPr lang="cs-CZ" sz="2000" b="1" u="dbl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012000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0,09</a:t>
            </a:r>
            <a:endParaRPr lang="cs-CZ" sz="2000" b="1" u="dbl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6444208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47,03</a:t>
            </a:r>
            <a:endParaRPr lang="cs-CZ" sz="2000" b="1" u="dbl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6270548" y="48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54 </a:t>
            </a:r>
            <a:r>
              <a:rPr lang="cs-CZ" sz="2000" b="1" u="dbl" dirty="0" smtClean="0"/>
              <a:t>000</a:t>
            </a:r>
            <a:endParaRPr lang="cs-CZ" sz="20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6228184" y="52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4,26</a:t>
            </a:r>
            <a:endParaRPr lang="cs-CZ" sz="2000" b="1" u="dbl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6300192" y="55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0,17</a:t>
            </a:r>
            <a:endParaRPr lang="cs-CZ" sz="2000" b="1" u="dbl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6270548" y="59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43 700</a:t>
            </a:r>
            <a:endParaRPr lang="cs-CZ" sz="2000" b="1" u="dbl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680408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smtClean="0"/>
              <a:t>28,34</a:t>
            </a:r>
            <a:endParaRPr lang="cs-CZ" sz="2000" b="1" u="dbl" dirty="0"/>
          </a:p>
        </p:txBody>
      </p:sp>
    </p:spTree>
    <p:extLst>
      <p:ext uri="{BB962C8B-B14F-4D97-AF65-F5344CB8AC3E}">
        <p14:creationId xmlns:p14="http://schemas.microsoft.com/office/powerpoint/2010/main" val="5045500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5" grpId="0"/>
      <p:bldP spid="56" grpId="0"/>
      <p:bldP spid="57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1744</TotalTime>
  <Words>254</Words>
  <Application>Microsoft Office PowerPoint</Application>
  <PresentationFormat>Předvádění na obrazovce (4:3)</PresentationFormat>
  <Paragraphs>134</Paragraphs>
  <Slides>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Prezentace školení zaměstnanců</vt:lpstr>
      <vt:lpstr>Dělení 10, 100, 1000,…</vt:lpstr>
      <vt:lpstr>Dělení deseti</vt:lpstr>
      <vt:lpstr>Dělení stem</vt:lpstr>
      <vt:lpstr>Dělení tisícem</vt:lpstr>
      <vt:lpstr>Násobení a dělení 10, 100, 1000,…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272</cp:revision>
  <dcterms:created xsi:type="dcterms:W3CDTF">2012-01-02T08:14:14Z</dcterms:created>
  <dcterms:modified xsi:type="dcterms:W3CDTF">2020-05-03T16:48:17Z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