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1" r:id="rId3"/>
    <p:sldId id="302" r:id="rId4"/>
    <p:sldId id="303" r:id="rId5"/>
    <p:sldId id="308" r:id="rId6"/>
    <p:sldId id="314" r:id="rId7"/>
    <p:sldId id="315" r:id="rId8"/>
    <p:sldId id="311" r:id="rId9"/>
    <p:sldId id="309" r:id="rId10"/>
    <p:sldId id="310" r:id="rId11"/>
    <p:sldId id="304" r:id="rId12"/>
    <p:sldId id="305" r:id="rId13"/>
    <p:sldId id="313" r:id="rId14"/>
    <p:sldId id="306" r:id="rId15"/>
    <p:sldId id="307" r:id="rId16"/>
    <p:sldId id="316" r:id="rId17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003399"/>
    <a:srgbClr val="FFFFCC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58" d="100"/>
          <a:sy n="158" d="100"/>
        </p:scale>
        <p:origin x="-138" y="2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789552"/>
            <a:ext cx="7772400" cy="646212"/>
          </a:xfrm>
        </p:spPr>
        <p:txBody>
          <a:bodyPr/>
          <a:lstStyle/>
          <a:p>
            <a:pPr algn="ctr"/>
            <a:r>
              <a:rPr lang="cs-CZ" dirty="0" smtClean="0"/>
              <a:t>Násobení desetinných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5.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339502"/>
            <a:ext cx="7865046" cy="792088"/>
          </a:xfrm>
        </p:spPr>
        <p:txBody>
          <a:bodyPr/>
          <a:lstStyle/>
          <a:p>
            <a:pPr algn="ctr"/>
            <a:r>
              <a:rPr lang="cs-CZ" dirty="0"/>
              <a:t>Násobení desetinných </a:t>
            </a:r>
            <a:r>
              <a:rPr lang="cs-CZ" dirty="0" smtClean="0"/>
              <a:t>čísel</a:t>
            </a:r>
            <a:endParaRPr lang="cs-CZ" sz="24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1980000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2,6 · 4,2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376000"/>
            <a:ext cx="190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2,5 </a:t>
            </a:r>
            <a:r>
              <a:rPr lang="cs-CZ" sz="2400" b="1" dirty="0"/>
              <a:t>· </a:t>
            </a:r>
            <a:r>
              <a:rPr lang="cs-CZ" sz="2400" b="1" dirty="0" smtClean="0"/>
              <a:t>17,3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2772000"/>
            <a:ext cx="2267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39 </a:t>
            </a:r>
            <a:r>
              <a:rPr lang="cs-CZ" sz="2400" b="1" dirty="0"/>
              <a:t>· </a:t>
            </a:r>
            <a:r>
              <a:rPr lang="cs-CZ" sz="2400" b="1" dirty="0" smtClean="0"/>
              <a:t>0,42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168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1,34 </a:t>
            </a:r>
            <a:r>
              <a:rPr lang="cs-CZ" sz="2400" b="1" dirty="0"/>
              <a:t>·</a:t>
            </a:r>
            <a:r>
              <a:rPr lang="cs-CZ" sz="2400" b="1" dirty="0" smtClean="0"/>
              <a:t> 9,5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564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 </a:t>
            </a:r>
            <a:r>
              <a:rPr lang="cs-CZ" sz="2400" b="1" dirty="0"/>
              <a:t>· </a:t>
            </a:r>
            <a:r>
              <a:rPr lang="cs-CZ" sz="2400" b="1" dirty="0" smtClean="0"/>
              <a:t>0,7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3960000"/>
            <a:ext cx="2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2,1 </a:t>
            </a:r>
            <a:r>
              <a:rPr lang="cs-CZ" sz="2400" b="1" dirty="0"/>
              <a:t>· </a:t>
            </a:r>
            <a:r>
              <a:rPr lang="cs-CZ" sz="2400" b="1" dirty="0" smtClean="0"/>
              <a:t>0,93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4356000"/>
            <a:ext cx="313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5,24 + 2,1 · 0,26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476762" y="1980000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10,92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619672" y="2376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43,25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547664" y="2772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16,38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619672" y="3168000"/>
            <a:ext cx="1441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12,73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75656" y="3564000"/>
            <a:ext cx="1585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0,28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19672" y="3960000"/>
            <a:ext cx="162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1,953</a:t>
            </a:r>
            <a:endParaRPr lang="cs-CZ" sz="2400" b="1" u="dbl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555776" y="4356000"/>
            <a:ext cx="1280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5,786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4067944" y="1419622"/>
            <a:ext cx="4968552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3954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2" grpId="0"/>
      <p:bldP spid="28" grpId="0"/>
      <p:bldP spid="38" grpId="0"/>
      <p:bldP spid="48" grpId="0"/>
      <p:bldP spid="66" grpId="0"/>
      <p:bldP spid="76" grpId="0"/>
      <p:bldP spid="94" grpId="0"/>
      <p:bldP spid="106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267494"/>
            <a:ext cx="7793037" cy="684076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04000" y="22950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3,5 · 4,3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220072" y="229500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3,5 </a:t>
            </a:r>
            <a:r>
              <a:rPr lang="cs-CZ" sz="2800" b="1" dirty="0"/>
              <a:t>· </a:t>
            </a:r>
            <a:r>
              <a:rPr lang="cs-CZ" sz="2800" b="1" dirty="0" smtClean="0"/>
              <a:t>4,3 =</a:t>
            </a:r>
            <a:endParaRPr lang="cs-CZ" sz="28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2195736" y="2295000"/>
            <a:ext cx="1837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15,05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6911944" y="2295000"/>
            <a:ext cx="1188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15,05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" y="3375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Při násobení desetinných čísel lze činitele zaměnit.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1" y="378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1" y="4185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</a:t>
            </a:r>
            <a:r>
              <a:rPr lang="cs-CZ" sz="2800" b="1" dirty="0">
                <a:solidFill>
                  <a:srgbClr val="FF0000"/>
                </a:solidFill>
              </a:rPr>
              <a:t>·</a:t>
            </a:r>
            <a:r>
              <a:rPr lang="cs-CZ" sz="2800" b="1" dirty="0" smtClean="0">
                <a:solidFill>
                  <a:srgbClr val="FF0000"/>
                </a:solidFill>
              </a:rPr>
              <a:t> b = b </a:t>
            </a:r>
            <a:r>
              <a:rPr lang="cs-CZ" sz="2800" b="1" dirty="0">
                <a:solidFill>
                  <a:srgbClr val="FF0000"/>
                </a:solidFill>
              </a:rPr>
              <a:t>·</a:t>
            </a:r>
            <a:r>
              <a:rPr lang="cs-CZ" sz="2800" b="1" dirty="0" smtClean="0">
                <a:solidFill>
                  <a:srgbClr val="FF0000"/>
                </a:solidFill>
              </a:rPr>
              <a:t> a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1" y="4590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komutativní zákon)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286657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375810"/>
            <a:ext cx="7793037" cy="575760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2551908" y="1851670"/>
            <a:ext cx="425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2,8 </a:t>
            </a:r>
            <a:r>
              <a:rPr lang="cs-CZ" sz="2800" b="1" dirty="0"/>
              <a:t>· </a:t>
            </a:r>
            <a:r>
              <a:rPr lang="cs-CZ" sz="2800" b="1" dirty="0" smtClean="0"/>
              <a:t>(5,3 </a:t>
            </a:r>
            <a:r>
              <a:rPr lang="cs-CZ" sz="2800" b="1" dirty="0"/>
              <a:t>· </a:t>
            </a:r>
            <a:r>
              <a:rPr lang="cs-CZ" sz="2800" b="1" dirty="0" smtClean="0"/>
              <a:t>1,6)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2551908" y="2661670"/>
            <a:ext cx="3023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(2,8 </a:t>
            </a:r>
            <a:r>
              <a:rPr lang="cs-CZ" sz="2800" b="1" dirty="0"/>
              <a:t>· </a:t>
            </a:r>
            <a:r>
              <a:rPr lang="cs-CZ" sz="2800" b="1" dirty="0" smtClean="0"/>
              <a:t>1,6) </a:t>
            </a:r>
            <a:r>
              <a:rPr lang="cs-CZ" sz="2800" b="1" dirty="0"/>
              <a:t>· </a:t>
            </a:r>
            <a:r>
              <a:rPr lang="cs-CZ" sz="2800" b="1" dirty="0" smtClean="0"/>
              <a:t>5,3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5287764" y="1851670"/>
            <a:ext cx="1422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23,744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5287764" y="2661670"/>
            <a:ext cx="1404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23,744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" y="3147814"/>
            <a:ext cx="9147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Při násobení většího počtu desetinných čísel nezáleží na pořadí v němž čísla násobíme.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1" y="3915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1" y="432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</a:t>
            </a:r>
            <a:r>
              <a:rPr lang="cs-CZ" sz="2800" b="1" dirty="0">
                <a:solidFill>
                  <a:srgbClr val="FF0000"/>
                </a:solidFill>
              </a:rPr>
              <a:t>·</a:t>
            </a:r>
            <a:r>
              <a:rPr lang="cs-CZ" sz="2800" b="1" dirty="0" smtClean="0">
                <a:solidFill>
                  <a:srgbClr val="FF0000"/>
                </a:solidFill>
              </a:rPr>
              <a:t> (b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c) = (a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b)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c = (a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c)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b = …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1" y="4725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asociativní zákon)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287764" y="2256670"/>
            <a:ext cx="1476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23,744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551909" y="2256670"/>
            <a:ext cx="3023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(2,8 </a:t>
            </a:r>
            <a:r>
              <a:rPr lang="cs-CZ" sz="2800" b="1" dirty="0"/>
              <a:t>· </a:t>
            </a:r>
            <a:r>
              <a:rPr lang="cs-CZ" sz="2800" b="1" dirty="0" smtClean="0"/>
              <a:t>5,3) </a:t>
            </a:r>
            <a:r>
              <a:rPr lang="cs-CZ" sz="2800" b="1" dirty="0"/>
              <a:t>· </a:t>
            </a:r>
            <a:r>
              <a:rPr lang="cs-CZ" sz="2800" b="1" dirty="0" smtClean="0"/>
              <a:t>1,6 =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2397059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375810"/>
            <a:ext cx="7793037" cy="575760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1331640" y="134761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1800000"/>
            <a:ext cx="3167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1,8 </a:t>
            </a:r>
            <a:r>
              <a:rPr lang="cs-CZ" sz="2800" b="1" dirty="0"/>
              <a:t>· </a:t>
            </a:r>
            <a:r>
              <a:rPr lang="cs-CZ" sz="2800" b="1" dirty="0" smtClean="0"/>
              <a:t>(0,3 + 0,5)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2520000"/>
            <a:ext cx="306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1</a:t>
            </a:r>
            <a:r>
              <a:rPr lang="cs-CZ" sz="2800" b="1" dirty="0" smtClean="0"/>
              <a:t>,8 </a:t>
            </a:r>
            <a:r>
              <a:rPr lang="cs-CZ" sz="2800" b="1" dirty="0"/>
              <a:t>· </a:t>
            </a:r>
            <a:r>
              <a:rPr lang="cs-CZ" sz="2800" b="1" dirty="0" smtClean="0"/>
              <a:t>(0,3 + 0,5)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2808000" y="180000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1,8 · 0,8 = 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2808000" y="2520000"/>
            <a:ext cx="3544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1,8 · 0,3 + 1,8 · 0,5 = 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" y="3075806"/>
            <a:ext cx="9147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Pro násobení součtu platí, že lze vynásobit samotný součet a nebo každý ze sčítanců.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1" y="3915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1" y="432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</a:t>
            </a:r>
            <a:r>
              <a:rPr lang="cs-CZ" sz="2800" b="1" dirty="0">
                <a:solidFill>
                  <a:srgbClr val="FF0000"/>
                </a:solidFill>
              </a:rPr>
              <a:t>·</a:t>
            </a:r>
            <a:r>
              <a:rPr lang="cs-CZ" sz="2800" b="1" dirty="0" smtClean="0">
                <a:solidFill>
                  <a:srgbClr val="FF0000"/>
                </a:solidFill>
              </a:rPr>
              <a:t> (b + c) = a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b + a </a:t>
            </a:r>
            <a:r>
              <a:rPr lang="cs-CZ" sz="2800" b="1" dirty="0">
                <a:solidFill>
                  <a:srgbClr val="FF0000"/>
                </a:solidFill>
              </a:rPr>
              <a:t>· </a:t>
            </a:r>
            <a:r>
              <a:rPr lang="cs-CZ" sz="2800" b="1" dirty="0" smtClean="0">
                <a:solidFill>
                  <a:srgbClr val="FF0000"/>
                </a:solidFill>
              </a:rPr>
              <a:t>c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1" y="4725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distributivní zákon)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192000" y="252000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0,54 + 0,9 = 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500000" y="1800000"/>
            <a:ext cx="1052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1,44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135395" y="2520000"/>
            <a:ext cx="1052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1,44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7416226" y="3426554"/>
            <a:ext cx="36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1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587536" y="1363132"/>
            <a:ext cx="25564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Platí ale i obráceně, že stejné činitele můžeme </a:t>
            </a:r>
            <a:r>
              <a:rPr lang="cs-CZ" sz="1600" b="1" i="1" dirty="0" smtClean="0"/>
              <a:t>vytknout</a:t>
            </a:r>
            <a:r>
              <a:rPr lang="cs-CZ" sz="1600" b="1" dirty="0" smtClean="0"/>
              <a:t> před závorku </a:t>
            </a:r>
            <a:br>
              <a:rPr lang="cs-CZ" sz="1600" b="1" dirty="0" smtClean="0"/>
            </a:br>
            <a:r>
              <a:rPr lang="cs-CZ" sz="1600" b="1" dirty="0" smtClean="0"/>
              <a:t>a součin se nezmění.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15881585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  <p:bldP spid="12" grpId="0"/>
      <p:bldP spid="13" grpId="0"/>
      <p:bldP spid="14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375810"/>
            <a:ext cx="7793037" cy="575760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1545636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Pokuste se vypočíst  zpaměti: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1980000"/>
            <a:ext cx="1565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2,5 · 0,4 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2844000"/>
            <a:ext cx="24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0,5 · 1,54 · </a:t>
            </a:r>
            <a:r>
              <a:rPr lang="cs-CZ" sz="2400" b="1" dirty="0" smtClean="0"/>
              <a:t>0,2 </a:t>
            </a:r>
            <a:r>
              <a:rPr lang="cs-CZ" sz="2400" b="1" dirty="0"/>
              <a:t>=</a:t>
            </a:r>
          </a:p>
        </p:txBody>
      </p:sp>
      <p:sp>
        <p:nvSpPr>
          <p:cNvPr id="107" name="TextovéPole 106"/>
          <p:cNvSpPr txBox="1"/>
          <p:nvPr/>
        </p:nvSpPr>
        <p:spPr>
          <a:xfrm>
            <a:off x="2339753" y="284400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(0,5 </a:t>
            </a:r>
            <a:r>
              <a:rPr lang="cs-CZ" sz="2400" b="1" dirty="0" smtClean="0"/>
              <a:t>· 0,2) · 1,54 =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99992" y="241200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0,96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" y="2412000"/>
            <a:ext cx="2339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 </a:t>
            </a:r>
            <a:r>
              <a:rPr lang="cs-CZ" sz="2400" b="1" dirty="0"/>
              <a:t>· 1,6 </a:t>
            </a:r>
            <a:r>
              <a:rPr lang="cs-CZ" sz="2400" b="1"/>
              <a:t>· </a:t>
            </a:r>
            <a:r>
              <a:rPr lang="cs-CZ" sz="2400" b="1" smtClean="0"/>
              <a:t>1,5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475656" y="1980000"/>
            <a:ext cx="449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123729" y="241200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</a:t>
            </a:r>
            <a:r>
              <a:rPr lang="cs-CZ" sz="2400" b="1" dirty="0"/>
              <a:t>0,4 · </a:t>
            </a:r>
            <a:r>
              <a:rPr lang="cs-CZ" sz="2400" b="1" dirty="0" smtClean="0"/>
              <a:t>1,5</a:t>
            </a:r>
            <a:r>
              <a:rPr lang="cs-CZ" sz="2400" b="1" dirty="0"/>
              <a:t>) </a:t>
            </a:r>
            <a:r>
              <a:rPr lang="cs-CZ" sz="2400" b="1" dirty="0" smtClean="0"/>
              <a:t>· 1,6 =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3276000"/>
            <a:ext cx="3131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0,7 · </a:t>
            </a:r>
            <a:r>
              <a:rPr lang="cs-CZ" sz="2400" b="1" dirty="0" smtClean="0"/>
              <a:t>0,6 + </a:t>
            </a:r>
            <a:r>
              <a:rPr lang="cs-CZ" sz="2400" b="1" dirty="0"/>
              <a:t>0,7 · </a:t>
            </a:r>
            <a:r>
              <a:rPr lang="cs-CZ" sz="2400" b="1" dirty="0" smtClean="0"/>
              <a:t>0,4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140000"/>
            <a:ext cx="2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0,145 </a:t>
            </a:r>
            <a:r>
              <a:rPr lang="cs-CZ" sz="2400" b="1" dirty="0"/>
              <a:t>· 0,355 · </a:t>
            </a:r>
            <a:r>
              <a:rPr lang="cs-CZ" sz="2400" b="1" dirty="0" smtClean="0"/>
              <a:t>0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2915815" y="3276000"/>
            <a:ext cx="2538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0,7 </a:t>
            </a:r>
            <a:r>
              <a:rPr lang="cs-CZ" sz="2400" b="1" dirty="0" smtClean="0"/>
              <a:t>· (0,6 + 0,4)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592000" y="4140000"/>
            <a:ext cx="522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372000" y="370800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126,3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37080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12,63 </a:t>
            </a:r>
            <a:r>
              <a:rPr lang="cs-CZ" sz="2400" b="1" dirty="0"/>
              <a:t>· </a:t>
            </a:r>
            <a:r>
              <a:rPr lang="cs-CZ" sz="2400" b="1" dirty="0" smtClean="0"/>
              <a:t>8,7 + 12,63 </a:t>
            </a:r>
            <a:r>
              <a:rPr lang="cs-CZ" sz="2400" b="1" dirty="0"/>
              <a:t>· </a:t>
            </a:r>
            <a:r>
              <a:rPr lang="cs-CZ" sz="2400" b="1" dirty="0" smtClean="0"/>
              <a:t>1,3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2844000"/>
            <a:ext cx="1044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0,154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364000" y="3276000"/>
            <a:ext cx="1044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0,7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626894" y="3708000"/>
            <a:ext cx="2961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12,63 · (8,7 + 1,3) =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0" y="4572000"/>
            <a:ext cx="2304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31,5 · 1 · </a:t>
            </a:r>
            <a:r>
              <a:rPr lang="cs-CZ" sz="2400" b="1" dirty="0" smtClean="0"/>
              <a:t>0,2  =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160000" y="4572000"/>
            <a:ext cx="737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6,3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5901201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107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5" y="375810"/>
            <a:ext cx="7793037" cy="575760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3" y="1545636"/>
            <a:ext cx="2034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2484000"/>
            <a:ext cx="385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2,7 · </a:t>
            </a:r>
            <a:r>
              <a:rPr lang="cs-CZ" sz="2400" b="1" dirty="0" smtClean="0"/>
              <a:t>8,62 · 0 </a:t>
            </a:r>
            <a:r>
              <a:rPr lang="cs-CZ" sz="2400" b="1" dirty="0"/>
              <a:t>·</a:t>
            </a:r>
            <a:r>
              <a:rPr lang="cs-CZ" sz="2400" b="1" dirty="0" smtClean="0"/>
              <a:t> 17,038 7 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3276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 · 0,05 </a:t>
            </a:r>
            <a:r>
              <a:rPr lang="cs-CZ" sz="2400" b="1" dirty="0"/>
              <a:t>· </a:t>
            </a:r>
            <a:r>
              <a:rPr lang="cs-CZ" sz="2400" b="1" dirty="0" smtClean="0"/>
              <a:t>1,3 </a:t>
            </a:r>
            <a:r>
              <a:rPr lang="cs-CZ" sz="24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8802668" y="2430000"/>
            <a:ext cx="521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8226660" y="3240000"/>
            <a:ext cx="1025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0,026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7812000" y="283500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0,243 18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880000"/>
            <a:ext cx="2934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0,81 · </a:t>
            </a:r>
            <a:r>
              <a:rPr lang="cs-CZ" sz="2400" b="1" dirty="0" smtClean="0"/>
              <a:t>0,6 </a:t>
            </a:r>
            <a:r>
              <a:rPr lang="cs-CZ" sz="2400" b="1" dirty="0"/>
              <a:t>· </a:t>
            </a:r>
            <a:r>
              <a:rPr lang="cs-CZ" sz="2400" b="1" dirty="0" smtClean="0"/>
              <a:t>0,5 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244025" y="2025000"/>
            <a:ext cx="1008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0,126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-1" y="3672000"/>
            <a:ext cx="2555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1,5 </a:t>
            </a:r>
            <a:r>
              <a:rPr lang="cs-CZ" sz="2400" b="1" dirty="0"/>
              <a:t>· 0</a:t>
            </a:r>
            <a:r>
              <a:rPr lang="cs-CZ" sz="2400" b="1" dirty="0" smtClean="0"/>
              <a:t>,7 </a:t>
            </a:r>
            <a:r>
              <a:rPr lang="cs-CZ" sz="2400" b="1" dirty="0"/>
              <a:t>· </a:t>
            </a:r>
            <a:r>
              <a:rPr lang="cs-CZ" sz="2400" b="1" dirty="0" smtClean="0"/>
              <a:t>0,07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4464000"/>
            <a:ext cx="3059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(4,54 </a:t>
            </a:r>
            <a:r>
              <a:rPr lang="cs-CZ" sz="2400" b="1" dirty="0"/>
              <a:t>+ </a:t>
            </a:r>
            <a:r>
              <a:rPr lang="cs-CZ" sz="2400" b="1" dirty="0" smtClean="0"/>
              <a:t>3,7) </a:t>
            </a:r>
            <a:r>
              <a:rPr lang="cs-CZ" sz="2400" b="1" dirty="0"/>
              <a:t>· </a:t>
            </a:r>
            <a:r>
              <a:rPr lang="cs-CZ" sz="2400" b="1" dirty="0" smtClean="0"/>
              <a:t>0,7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7668344" y="3645000"/>
            <a:ext cx="1475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0,073 5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100392" y="4428000"/>
            <a:ext cx="1030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5,768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8316416" y="4050000"/>
            <a:ext cx="814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84,4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068000"/>
            <a:ext cx="3707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57,6 </a:t>
            </a:r>
            <a:r>
              <a:rPr lang="cs-CZ" sz="2400" b="1" dirty="0"/>
              <a:t>+ 8,7 · </a:t>
            </a:r>
            <a:r>
              <a:rPr lang="cs-CZ" sz="2400" b="1" dirty="0" smtClean="0"/>
              <a:t>4,4 – 11,48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088000"/>
            <a:ext cx="24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0,7 · </a:t>
            </a:r>
            <a:r>
              <a:rPr lang="cs-CZ" sz="2400" b="1" dirty="0"/>
              <a:t>0,6 · </a:t>
            </a:r>
            <a:r>
              <a:rPr lang="cs-CZ" sz="2400" b="1" dirty="0" smtClean="0"/>
              <a:t>0,3 =</a:t>
            </a:r>
            <a:endParaRPr lang="cs-CZ" sz="2400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7308000" y="2088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7308000" y="2484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7308304" y="2880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>
            <a:off x="7308304" y="3276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bdélník 25"/>
          <p:cNvSpPr/>
          <p:nvPr/>
        </p:nvSpPr>
        <p:spPr bwMode="auto">
          <a:xfrm>
            <a:off x="7308304" y="3672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7308304" y="4068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7308304" y="4464000"/>
            <a:ext cx="1822970" cy="346249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63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3" grpId="0" animBg="1"/>
      <p:bldP spid="3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desetinných čísel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453222"/>
            <a:ext cx="9156804" cy="83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Za 1 kg banánů stojí 23,80 Kč. Kolik zaplatila paní 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Novotná (kartou) za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tři čtvrtě kilogramu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0" y="217280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2</a:t>
            </a:r>
            <a:r>
              <a:rPr lang="pl-PL" sz="2400" b="1" dirty="0"/>
              <a:t>. 100 g sýru stálo před slevou 15,90 Kč, po slevě 11,50 Kč. </a:t>
            </a:r>
            <a:r>
              <a:rPr lang="pl-PL" sz="2400" b="1" dirty="0" smtClean="0"/>
              <a:t>  </a:t>
            </a:r>
            <a:br>
              <a:rPr lang="pl-PL" sz="2400" b="1" dirty="0" smtClean="0"/>
            </a:br>
            <a:r>
              <a:rPr lang="pl-PL" sz="2400" b="1" dirty="0" smtClean="0"/>
              <a:t>    Kolik </a:t>
            </a:r>
            <a:r>
              <a:rPr lang="pl-PL" sz="2400" b="1" dirty="0"/>
              <a:t>ušetřila paní Nováková</a:t>
            </a:r>
            <a:r>
              <a:rPr lang="pl-PL" sz="2400" b="1" dirty="0" smtClean="0"/>
              <a:t>, když </a:t>
            </a:r>
            <a:r>
              <a:rPr lang="pl-PL" sz="2400" b="1" dirty="0"/>
              <a:t>koupila čtvrt kila sýra?</a:t>
            </a:r>
            <a:endParaRPr lang="cs-CZ" sz="2400" b="1" dirty="0"/>
          </a:p>
        </p:txBody>
      </p:sp>
      <p:sp>
        <p:nvSpPr>
          <p:cNvPr id="20" name="Obdélník 19"/>
          <p:cNvSpPr/>
          <p:nvPr/>
        </p:nvSpPr>
        <p:spPr>
          <a:xfrm>
            <a:off x="0" y="3118197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3. </a:t>
            </a:r>
            <a:r>
              <a:rPr lang="cs-CZ" sz="2400" b="1" dirty="0" smtClean="0"/>
              <a:t>Kolik € zaplatíme za 14,6 litru benzínu, když </a:t>
            </a:r>
          </a:p>
          <a:p>
            <a:r>
              <a:rPr lang="cs-CZ" sz="2400" b="1" dirty="0"/>
              <a:t> </a:t>
            </a:r>
            <a:r>
              <a:rPr lang="cs-CZ" sz="2400" b="1" dirty="0" smtClean="0"/>
              <a:t>   jeden litr stojí 1,15 €.</a:t>
            </a:r>
            <a:endParaRPr lang="cs-CZ" sz="2400" b="1" dirty="0"/>
          </a:p>
        </p:txBody>
      </p:sp>
      <p:sp>
        <p:nvSpPr>
          <p:cNvPr id="3" name="Obdélník 2"/>
          <p:cNvSpPr/>
          <p:nvPr/>
        </p:nvSpPr>
        <p:spPr>
          <a:xfrm>
            <a:off x="6402" y="3838277"/>
            <a:ext cx="91504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/>
              <a:t>4. </a:t>
            </a:r>
            <a:r>
              <a:rPr lang="cs-CZ" sz="2400" b="1" dirty="0"/>
              <a:t>Nákupčí objednal u výrobce </a:t>
            </a:r>
            <a:r>
              <a:rPr lang="cs-CZ" sz="2400" b="1" dirty="0" smtClean="0"/>
              <a:t>6 </a:t>
            </a:r>
            <a:r>
              <a:rPr lang="cs-CZ" sz="2400" b="1" dirty="0"/>
              <a:t>motorů po </a:t>
            </a:r>
            <a:r>
              <a:rPr lang="cs-CZ" sz="2400" b="1" dirty="0" smtClean="0"/>
              <a:t>566,40 </a:t>
            </a:r>
            <a:r>
              <a:rPr lang="cs-CZ" sz="2400" b="1" dirty="0"/>
              <a:t>Kč </a:t>
            </a: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    a 28,5 </a:t>
            </a:r>
            <a:r>
              <a:rPr lang="cs-CZ" sz="2400" b="1" dirty="0"/>
              <a:t>metrů vodičů (metr za </a:t>
            </a:r>
            <a:r>
              <a:rPr lang="cs-CZ" sz="2400" b="1" dirty="0" smtClean="0"/>
              <a:t>15,60 </a:t>
            </a:r>
            <a:r>
              <a:rPr lang="cs-CZ" sz="2400" b="1" dirty="0"/>
              <a:t>Kč). Jaká je celková </a:t>
            </a: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    hodnota </a:t>
            </a:r>
            <a:r>
              <a:rPr lang="cs-CZ" sz="2400" b="1" dirty="0"/>
              <a:t>nákupu?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500620" y="182205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17,85 Kč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7502987" y="285978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11 Kč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7487816" y="348826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16,79 €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7487816" y="4630365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3 843 Kč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635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400" b="1" dirty="0" smtClean="0"/>
              <a:t>Násobení desetinného čísla číslem přirozeným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6516030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násobení desetinného čísla číslem přirozeným: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68338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45,84 · 3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12000" y="3207709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972000" y="3207709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792000" y="3207709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080000" y="3207709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259632" y="3207709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260000" y="356770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667709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čísla pod sebe.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135709"/>
            <a:ext cx="6228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Čísla vynásobíme jako čísla přirozená </a:t>
            </a:r>
            <a:br>
              <a:rPr lang="cs-CZ" sz="2400" b="1" dirty="0" smtClean="0"/>
            </a:br>
            <a:r>
              <a:rPr lang="cs-CZ" sz="2400" b="1" dirty="0" smtClean="0"/>
              <a:t>    (desetinné čárky si </a:t>
            </a:r>
            <a:r>
              <a:rPr lang="cs-CZ" sz="2400" b="1" i="1" dirty="0" smtClean="0"/>
              <a:t>zatím</a:t>
            </a:r>
            <a:r>
              <a:rPr lang="cs-CZ" sz="2400" b="1" dirty="0" smtClean="0"/>
              <a:t> nevšímáme).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963709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Ve </a:t>
            </a:r>
            <a:r>
              <a:rPr lang="cs-CZ" sz="2400" b="1" dirty="0" smtClean="0">
                <a:solidFill>
                  <a:srgbClr val="FF0000"/>
                </a:solidFill>
              </a:rPr>
              <a:t>výsledku</a:t>
            </a:r>
            <a:r>
              <a:rPr lang="cs-CZ" sz="2400" b="1" dirty="0" smtClean="0"/>
              <a:t> oddělíme </a:t>
            </a:r>
            <a:r>
              <a:rPr lang="cs-CZ" sz="2400" b="1" i="1" dirty="0" smtClean="0">
                <a:solidFill>
                  <a:srgbClr val="FF0000"/>
                </a:solidFill>
              </a:rPr>
              <a:t>odzadu</a:t>
            </a:r>
            <a:r>
              <a:rPr lang="cs-CZ" sz="2400" b="1" dirty="0" smtClean="0"/>
              <a:t> tolik </a:t>
            </a:r>
            <a:br>
              <a:rPr lang="cs-CZ" sz="2400" b="1" dirty="0" smtClean="0"/>
            </a:br>
            <a:r>
              <a:rPr lang="cs-CZ" sz="2400" b="1" dirty="0" smtClean="0"/>
              <a:t>    desetinných míst, kolik jich má </a:t>
            </a:r>
            <a:br>
              <a:rPr lang="cs-CZ" sz="2400" b="1" dirty="0" smtClean="0"/>
            </a:br>
            <a:r>
              <a:rPr lang="cs-CZ" sz="2400" b="1" dirty="0" smtClean="0"/>
              <a:t>    desetinné číslo, které násobíme.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0000" y="3963709"/>
            <a:ext cx="1404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12000" y="3927709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972000" y="3927709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828000" y="3927709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43608" y="3927709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96000" y="3927709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60000" y="3927709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80000" y="4339571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5375" y="4411578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Obdélník 2"/>
          <p:cNvSpPr/>
          <p:nvPr/>
        </p:nvSpPr>
        <p:spPr>
          <a:xfrm>
            <a:off x="1080000" y="3603709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·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187370" y="3927709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0" grpId="0"/>
      <p:bldP spid="3" grpId="0"/>
      <p:bldP spid="37" grpId="0"/>
      <p:bldP spid="3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415562" y="85451"/>
            <a:ext cx="4784486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160735"/>
            <a:ext cx="363589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0" name="Obdélník 9"/>
          <p:cNvSpPr/>
          <p:nvPr/>
        </p:nvSpPr>
        <p:spPr bwMode="auto">
          <a:xfrm>
            <a:off x="3960000" y="1764000"/>
            <a:ext cx="1368152" cy="27003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3960000" y="2088000"/>
            <a:ext cx="1368152" cy="27003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3960000" y="1440000"/>
            <a:ext cx="1368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364088" y="1491630"/>
            <a:ext cx="363589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cenu Pikaa.</a:t>
            </a:r>
            <a:endParaRPr lang="cs-CZ" sz="19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292080" y="2034998"/>
            <a:ext cx="38346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Vypočítejte cenu osmi </a:t>
            </a:r>
            <a:br>
              <a:rPr lang="cs-CZ" sz="1900" b="1" dirty="0" smtClean="0"/>
            </a:br>
            <a:r>
              <a:rPr lang="cs-CZ" sz="1900" b="1" dirty="0" smtClean="0"/>
              <a:t>    rohlíků.</a:t>
            </a:r>
            <a:endParaRPr lang="cs-CZ" sz="19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364090" y="2641735"/>
            <a:ext cx="38346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3. Vypočtěte kolik korun </a:t>
            </a:r>
            <a:br>
              <a:rPr lang="cs-CZ" sz="1900" b="1" dirty="0" smtClean="0"/>
            </a:br>
            <a:r>
              <a:rPr lang="cs-CZ" sz="1900" b="1" dirty="0"/>
              <a:t> </a:t>
            </a:r>
            <a:r>
              <a:rPr lang="cs-CZ" sz="1900" b="1" dirty="0" smtClean="0"/>
              <a:t>   by stály čtyři balení  </a:t>
            </a:r>
            <a:br>
              <a:rPr lang="cs-CZ" sz="1900" b="1" dirty="0" smtClean="0"/>
            </a:br>
            <a:r>
              <a:rPr lang="cs-CZ" sz="1900" b="1" dirty="0" smtClean="0"/>
              <a:t>    tvarohových buchtiček.</a:t>
            </a:r>
            <a:endParaRPr lang="cs-CZ" sz="19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7264648" y="46611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[107,60 Kč]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Obdélník 11"/>
          <p:cNvSpPr/>
          <p:nvPr/>
        </p:nvSpPr>
        <p:spPr bwMode="auto">
          <a:xfrm>
            <a:off x="3960000" y="468000"/>
            <a:ext cx="1368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122" grpId="0"/>
      <p:bldP spid="10" grpId="0" animBg="1"/>
      <p:bldP spid="10" grpId="1" animBg="1"/>
      <p:bldP spid="14" grpId="0" animBg="1"/>
      <p:bldP spid="14" grpId="1" animBg="1"/>
      <p:bldP spid="16" grpId="0" animBg="1"/>
      <p:bldP spid="11" grpId="0"/>
      <p:bldP spid="17" grpId="0"/>
      <p:bldP spid="18" grpId="0"/>
      <p:bldP spid="2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/>
              <a:t>Násobení desetinných čísel</a:t>
            </a:r>
            <a:br>
              <a:rPr lang="cs-CZ" dirty="0"/>
            </a:br>
            <a:r>
              <a:rPr lang="cs-CZ" sz="2400" b="1" dirty="0"/>
              <a:t>Násobení desetinného čísla číslem přirozeným</a:t>
            </a:r>
            <a:endParaRPr lang="cs-CZ" sz="24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1980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32,3 · 2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376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1,5 </a:t>
            </a:r>
            <a:r>
              <a:rPr lang="cs-CZ" sz="2400" b="1" dirty="0"/>
              <a:t>· </a:t>
            </a:r>
            <a:r>
              <a:rPr lang="cs-CZ" sz="2400" b="1" dirty="0" smtClean="0"/>
              <a:t>7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2772000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3,3 </a:t>
            </a:r>
            <a:r>
              <a:rPr lang="cs-CZ" sz="2400" b="1" dirty="0"/>
              <a:t>· </a:t>
            </a:r>
            <a:r>
              <a:rPr lang="cs-CZ" sz="2400" b="1" dirty="0" smtClean="0"/>
              <a:t>42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168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2,38 </a:t>
            </a:r>
            <a:r>
              <a:rPr lang="cs-CZ" sz="2400" b="1" dirty="0"/>
              <a:t>·</a:t>
            </a:r>
            <a:r>
              <a:rPr lang="cs-CZ" sz="2400" b="1" dirty="0" smtClean="0"/>
              <a:t> 5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564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0,64 </a:t>
            </a:r>
            <a:r>
              <a:rPr lang="cs-CZ" sz="2400" b="1" dirty="0"/>
              <a:t>· </a:t>
            </a:r>
            <a:r>
              <a:rPr lang="cs-CZ" sz="2400" b="1" dirty="0" smtClean="0"/>
              <a:t>15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396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47 </a:t>
            </a:r>
            <a:r>
              <a:rPr lang="cs-CZ" sz="2400" b="1" dirty="0"/>
              <a:t>· </a:t>
            </a:r>
            <a:r>
              <a:rPr lang="cs-CZ" sz="2400" b="1" dirty="0" smtClean="0"/>
              <a:t>0,07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4356000"/>
            <a:ext cx="313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72,42 + 21 · 0,3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368000" y="1980000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64,6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259632" y="2376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10,5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403928" y="2772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138,6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403648" y="3168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11,9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547664" y="3564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9,6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547664" y="3960000"/>
            <a:ext cx="935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3,29</a:t>
            </a:r>
            <a:endParaRPr lang="cs-CZ" sz="2400" b="1" u="dbl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483768" y="4356000"/>
            <a:ext cx="1043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78,72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3923928" y="1419622"/>
            <a:ext cx="5112568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2" grpId="0"/>
      <p:bldP spid="28" grpId="0"/>
      <p:bldP spid="38" grpId="0"/>
      <p:bldP spid="48" grpId="0"/>
      <p:bldP spid="66" grpId="0"/>
      <p:bldP spid="76" grpId="0"/>
      <p:bldP spid="94" grpId="0"/>
      <p:bldP spid="106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desetinných čísel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416638" y="1275606"/>
            <a:ext cx="774016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Kolik metrů čtverečných má obsah obdélník s délkami stran 2,8 m a 6 m?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160000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2,8 m 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2520000"/>
            <a:ext cx="1610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b = 6 m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88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… m</a:t>
            </a:r>
            <a:r>
              <a:rPr lang="cs-CZ" sz="2400" b="1" baseline="30000" dirty="0" smtClean="0"/>
              <a:t>2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276000"/>
            <a:ext cx="28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324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a · b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60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2,8 · 6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96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16,8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435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432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 = 16,8 m</a:t>
            </a:r>
            <a:r>
              <a:rPr lang="cs-CZ" sz="2400" b="1" baseline="30000" dirty="0" smtClean="0"/>
              <a:t>2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716000"/>
            <a:ext cx="19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4355976" y="4198317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Obsah obdélníku je 16,8 m</a:t>
            </a:r>
            <a:r>
              <a:rPr lang="cs-CZ" sz="2400" b="1" baseline="30000" dirty="0" smtClean="0"/>
              <a:t>2</a:t>
            </a:r>
            <a:r>
              <a:rPr lang="cs-CZ" sz="2400" b="1" dirty="0" smtClean="0"/>
              <a:t>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752000"/>
            <a:ext cx="19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1215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5" grpId="0"/>
      <p:bldP spid="87" grpId="0"/>
      <p:bldP spid="32" grpId="0"/>
      <p:bldP spid="35" grpId="0"/>
      <p:bldP spid="36" grpId="0"/>
      <p:bldP spid="39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desetinných čísel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-108520" y="1453222"/>
            <a:ext cx="9252520" cy="83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Do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školní jídelny se koupilo 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22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kg jablek po 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15,50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Kč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   </a:t>
            </a:r>
            <a:b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Jaká byla celková cena jablek?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0" y="217280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2. Švadlena </a:t>
            </a:r>
            <a:r>
              <a:rPr lang="pl-PL" sz="2400" b="1" dirty="0"/>
              <a:t>potřebuje na sako 2,75 m látky. </a:t>
            </a:r>
            <a:r>
              <a:rPr lang="pl-PL" sz="2400" b="1" dirty="0" smtClean="0"/>
              <a:t>Kolik látky bude </a:t>
            </a:r>
            <a:br>
              <a:rPr lang="pl-PL" sz="2400" b="1" dirty="0" smtClean="0"/>
            </a:br>
            <a:r>
              <a:rPr lang="pl-PL" sz="2400" b="1" dirty="0" smtClean="0"/>
              <a:t>    potřebovat k ušití </a:t>
            </a:r>
            <a:r>
              <a:rPr lang="pl-PL" sz="2400" b="1" dirty="0"/>
              <a:t>15 sak</a:t>
            </a:r>
            <a:r>
              <a:rPr lang="pl-PL" sz="2400" b="1" dirty="0" smtClean="0"/>
              <a:t>?</a:t>
            </a:r>
            <a:endParaRPr lang="cs-CZ" sz="2400" b="1" dirty="0"/>
          </a:p>
        </p:txBody>
      </p:sp>
      <p:sp>
        <p:nvSpPr>
          <p:cNvPr id="20" name="Obdélník 19"/>
          <p:cNvSpPr/>
          <p:nvPr/>
        </p:nvSpPr>
        <p:spPr>
          <a:xfrm>
            <a:off x="0" y="293179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3. </a:t>
            </a:r>
            <a:r>
              <a:rPr lang="cs-CZ" sz="2400" b="1" dirty="0"/>
              <a:t>Marta koupila 40 </a:t>
            </a:r>
            <a:r>
              <a:rPr lang="cs-CZ" sz="2400" b="1" dirty="0" smtClean="0"/>
              <a:t>vajec. Kolik korun zaplatila, když jedno </a:t>
            </a:r>
            <a:br>
              <a:rPr lang="cs-CZ" sz="2400" b="1" dirty="0" smtClean="0"/>
            </a:br>
            <a:r>
              <a:rPr lang="cs-CZ" sz="2400" b="1" dirty="0" smtClean="0"/>
              <a:t>    vajíčko stálo 2,60 Kč?</a:t>
            </a:r>
            <a:endParaRPr lang="cs-CZ" sz="2400" b="1" dirty="0"/>
          </a:p>
        </p:txBody>
      </p:sp>
      <p:sp>
        <p:nvSpPr>
          <p:cNvPr id="3" name="Obdélník 2"/>
          <p:cNvSpPr/>
          <p:nvPr/>
        </p:nvSpPr>
        <p:spPr>
          <a:xfrm>
            <a:off x="6402" y="3651870"/>
            <a:ext cx="91504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/>
              <a:t>4. Turista ušel tři dny po sobě každý den 17,5 km. </a:t>
            </a:r>
            <a:br>
              <a:rPr lang="cs-CZ" sz="2400" b="1" dirty="0" smtClean="0"/>
            </a:br>
            <a:r>
              <a:rPr lang="cs-CZ" sz="2400" b="1" dirty="0" smtClean="0"/>
              <a:t>    Čtvrtý den urazil znaven pouze 14 km. Jaká byla délka </a:t>
            </a:r>
            <a:br>
              <a:rPr lang="cs-CZ" sz="2400" b="1" dirty="0" smtClean="0"/>
            </a:br>
            <a:r>
              <a:rPr lang="cs-CZ" sz="2400" b="1" dirty="0" smtClean="0"/>
              <a:t>    turistova čtyřdenního putování?</a:t>
            </a:r>
            <a:endParaRPr lang="cs-CZ" sz="24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7500620" y="182205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341 Kč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7487816" y="254942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41,25 m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7487816" y="330185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104 Kč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7487816" y="4443958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66,5 km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338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desetinných čísel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2293151"/>
            <a:ext cx="9156804" cy="83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cs-CZ" sz="6000" b="1" dirty="0" smtClean="0">
                <a:solidFill>
                  <a:srgbClr val="00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Konec 1. části</a:t>
            </a:r>
            <a:endParaRPr lang="cs-CZ" sz="6000" b="1" dirty="0">
              <a:solidFill>
                <a:srgbClr val="00CC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3770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</a:t>
            </a:r>
            <a:r>
              <a:rPr lang="cs-CZ" smtClean="0"/>
              <a:t>desetinných čísel</a:t>
            </a:r>
            <a:endParaRPr lang="cs-CZ" sz="2400" b="1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669246"/>
            <a:ext cx="8351726" cy="61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násobení desetinných čísel: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251520" y="2326109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25,64 · 6,3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863520" y="2787774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223520" y="2787774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043520" y="2787774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331520" y="2787774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511152" y="2787774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511520" y="314777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160000"/>
            <a:ext cx="62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čísla pod sebe.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2592000"/>
            <a:ext cx="6228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Čísla vynásobíme jako čísla přirozená </a:t>
            </a:r>
            <a:br>
              <a:rPr lang="cs-CZ" sz="2400" b="1" dirty="0" smtClean="0"/>
            </a:br>
            <a:r>
              <a:rPr lang="cs-CZ" sz="2400" b="1" dirty="0" smtClean="0"/>
              <a:t>    (desetinné čárky si </a:t>
            </a:r>
            <a:r>
              <a:rPr lang="cs-CZ" sz="2400" b="1" i="1" dirty="0" smtClean="0"/>
              <a:t>zatím</a:t>
            </a:r>
            <a:r>
              <a:rPr lang="cs-CZ" sz="2400" b="1" dirty="0" smtClean="0"/>
              <a:t> nevšímáme).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384000"/>
            <a:ext cx="6228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Ve </a:t>
            </a:r>
            <a:r>
              <a:rPr lang="cs-CZ" sz="2400" b="1" dirty="0" smtClean="0">
                <a:solidFill>
                  <a:srgbClr val="FF0000"/>
                </a:solidFill>
              </a:rPr>
              <a:t>výsledku</a:t>
            </a:r>
            <a:r>
              <a:rPr lang="cs-CZ" sz="2400" b="1" dirty="0" smtClean="0"/>
              <a:t> oddělíme </a:t>
            </a:r>
            <a:r>
              <a:rPr lang="cs-CZ" sz="2400" b="1" i="1" dirty="0" smtClean="0">
                <a:solidFill>
                  <a:srgbClr val="FF0000"/>
                </a:solidFill>
              </a:rPr>
              <a:t>odzadu</a:t>
            </a:r>
            <a:r>
              <a:rPr lang="cs-CZ" sz="2400" b="1" dirty="0" smtClean="0"/>
              <a:t> tolik </a:t>
            </a:r>
            <a:br>
              <a:rPr lang="cs-CZ" sz="2400" b="1" dirty="0" smtClean="0"/>
            </a:br>
            <a:r>
              <a:rPr lang="cs-CZ" sz="2400" b="1" dirty="0" smtClean="0"/>
              <a:t>    desetinných míst, kolik jich mají </a:t>
            </a:r>
            <a:br>
              <a:rPr lang="cs-CZ" sz="2400" b="1" dirty="0" smtClean="0"/>
            </a:br>
            <a:r>
              <a:rPr lang="cs-CZ" sz="2400" b="1" dirty="0" smtClean="0"/>
              <a:t>    obě desetinné čísla, která násobíme, </a:t>
            </a:r>
            <a:br>
              <a:rPr lang="cs-CZ" sz="2400" b="1" dirty="0" smtClean="0"/>
            </a:br>
            <a:r>
              <a:rPr lang="cs-CZ" sz="2400" b="1" dirty="0" smtClean="0"/>
              <a:t>    dohromady.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72325" y="3585396"/>
            <a:ext cx="1404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791520" y="4248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151520" y="4248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007520" y="424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223520" y="4248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75520" y="4248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511520" y="4248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460320" y="4680000"/>
            <a:ext cx="1440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460320" y="4716000"/>
            <a:ext cx="1440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Obdélník 2"/>
          <p:cNvSpPr/>
          <p:nvPr/>
        </p:nvSpPr>
        <p:spPr>
          <a:xfrm>
            <a:off x="1043520" y="3216065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·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403520" y="4248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223520" y="314766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935520" y="4248000"/>
            <a:ext cx="265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03520" y="31440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460526" y="4320000"/>
            <a:ext cx="1404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/>
          <p:nvPr/>
        </p:nvSpPr>
        <p:spPr>
          <a:xfrm>
            <a:off x="1223520" y="3528000"/>
            <a:ext cx="333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007520" y="352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475520" y="3528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791520" y="3528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75520" y="3888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91520" y="3888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59520" y="3888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007520" y="3888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223520" y="3888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59520" y="4248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1552091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5" grpId="1"/>
      <p:bldP spid="26" grpId="0"/>
      <p:bldP spid="27" grpId="0"/>
      <p:bldP spid="29" grpId="0"/>
      <p:bldP spid="30" grpId="0"/>
      <p:bldP spid="3" grpId="0"/>
      <p:bldP spid="37" grpId="0"/>
      <p:bldP spid="37" grpId="1"/>
      <p:bldP spid="28" grpId="0"/>
      <p:bldP spid="31" grpId="0"/>
      <p:bldP spid="32" grpId="0"/>
      <p:bldP spid="36" grpId="0"/>
      <p:bldP spid="39" grpId="0"/>
      <p:bldP spid="40" grpId="0"/>
      <p:bldP spid="41" grpId="0"/>
      <p:bldP spid="42" grpId="0"/>
      <p:bldP spid="48" grpId="0"/>
      <p:bldP spid="49" grpId="0"/>
      <p:bldP spid="50" grpId="0"/>
      <p:bldP spid="51" grpId="0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415562" y="85451"/>
            <a:ext cx="4784486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160735"/>
            <a:ext cx="363589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364088" y="1491630"/>
            <a:ext cx="363589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cenu banánů </a:t>
            </a:r>
            <a:br>
              <a:rPr lang="cs-CZ" sz="1900" b="1" dirty="0" smtClean="0"/>
            </a:br>
            <a:r>
              <a:rPr lang="cs-CZ" sz="1900" b="1" dirty="0" smtClean="0"/>
              <a:t>    (výsledek zaokrouhlete </a:t>
            </a:r>
            <a:br>
              <a:rPr lang="cs-CZ" sz="1900" b="1" dirty="0" smtClean="0"/>
            </a:br>
            <a:r>
              <a:rPr lang="cs-CZ" sz="1900" b="1" dirty="0" smtClean="0"/>
              <a:t>    na haléře).</a:t>
            </a:r>
            <a:endParaRPr lang="cs-CZ" sz="19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292080" y="2470706"/>
            <a:ext cx="383460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Vypočítejte cenu 2,5 kg </a:t>
            </a:r>
            <a:br>
              <a:rPr lang="cs-CZ" sz="1900" b="1" dirty="0" smtClean="0"/>
            </a:br>
            <a:r>
              <a:rPr lang="cs-CZ" sz="1900" b="1" dirty="0"/>
              <a:t>    banánů (výsledek </a:t>
            </a:r>
            <a:r>
              <a:rPr lang="cs-CZ" sz="1900" b="1" dirty="0" smtClean="0"/>
              <a:t/>
            </a:r>
            <a:br>
              <a:rPr lang="cs-CZ" sz="1900" b="1" dirty="0" smtClean="0"/>
            </a:br>
            <a:r>
              <a:rPr lang="cs-CZ" sz="1900" b="1" dirty="0" smtClean="0"/>
              <a:t>    s přesností na </a:t>
            </a:r>
            <a:r>
              <a:rPr lang="cs-CZ" sz="1900" b="1" dirty="0"/>
              <a:t>haléře).</a:t>
            </a:r>
          </a:p>
          <a:p>
            <a:endParaRPr lang="cs-CZ" sz="19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6444208" y="46611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[</a:t>
            </a:r>
            <a:r>
              <a:rPr lang="cs-CZ" b="1" dirty="0" smtClean="0">
                <a:solidFill>
                  <a:srgbClr val="FF0000"/>
                </a:solidFill>
              </a:rPr>
              <a:t>49,75 Kč]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" name="Obdélník 11"/>
          <p:cNvSpPr/>
          <p:nvPr/>
        </p:nvSpPr>
        <p:spPr bwMode="auto">
          <a:xfrm>
            <a:off x="3960000" y="483518"/>
            <a:ext cx="1368000" cy="27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9740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122" grpId="0"/>
      <p:bldP spid="11" grpId="0"/>
      <p:bldP spid="17" grpId="0"/>
      <p:bldP spid="2" grpId="0"/>
      <p:bldP spid="12" grpId="0" animBg="1"/>
      <p:bldP spid="12" grpId="1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3001</TotalTime>
  <Words>808</Words>
  <Application>Microsoft Office PowerPoint</Application>
  <PresentationFormat>Předvádění na obrazovce (16:9)</PresentationFormat>
  <Paragraphs>204</Paragraphs>
  <Slides>16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Prezentace školení zaměstnanců</vt:lpstr>
      <vt:lpstr>Násobení desetinných čísel</vt:lpstr>
      <vt:lpstr>Násobení desetinných čísel Násobení desetinného čísla číslem přirozeným</vt:lpstr>
      <vt:lpstr>V obchodě:</vt:lpstr>
      <vt:lpstr>Násobení desetinných čísel Násobení desetinného čísla číslem přirozeným</vt:lpstr>
      <vt:lpstr>Násobení desetinných čísel</vt:lpstr>
      <vt:lpstr>Násobení desetinných čísel</vt:lpstr>
      <vt:lpstr>Násobení desetinných čísel</vt:lpstr>
      <vt:lpstr>Násobení desetinných čísel</vt:lpstr>
      <vt:lpstr>V obchodě:</vt:lpstr>
      <vt:lpstr>Násobení desetinných čísel</vt:lpstr>
      <vt:lpstr>Násobení desetinných čísel</vt:lpstr>
      <vt:lpstr>Násobení desetinných čísel</vt:lpstr>
      <vt:lpstr>Násobení desetinných čísel</vt:lpstr>
      <vt:lpstr>Násobení desetinných čísel</vt:lpstr>
      <vt:lpstr>Násobení desetinných čísel</vt:lpstr>
      <vt:lpstr>Násobení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382</cp:revision>
  <dcterms:created xsi:type="dcterms:W3CDTF">2012-01-02T08:14:14Z</dcterms:created>
  <dcterms:modified xsi:type="dcterms:W3CDTF">2020-04-20T17:10:57Z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