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1" r:id="rId3"/>
    <p:sldId id="302" r:id="rId4"/>
    <p:sldId id="303" r:id="rId5"/>
    <p:sldId id="306" r:id="rId6"/>
    <p:sldId id="305" r:id="rId7"/>
    <p:sldId id="304" r:id="rId8"/>
    <p:sldId id="307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118" d="100"/>
          <a:sy n="118" d="100"/>
        </p:scale>
        <p:origin x="-143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Násobení a dělení</a:t>
            </a:r>
            <a:br>
              <a:rPr lang="cs-CZ" dirty="0" smtClean="0"/>
            </a:br>
            <a:r>
              <a:rPr lang="cs-CZ" dirty="0" smtClean="0"/>
              <a:t>10, 100, 1000,…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5.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deseti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násobení deseti posuneme desetinnou čárku </a:t>
            </a:r>
            <a:r>
              <a:rPr lang="cs-CZ" sz="2800" b="1" dirty="0" smtClean="0">
                <a:solidFill>
                  <a:srgbClr val="FF0000"/>
                </a:solidFill>
              </a:rPr>
              <a:t>o jedno místo doprava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123728" y="3240000"/>
            <a:ext cx="82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7718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059832" y="324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745686" y="3701665"/>
            <a:ext cx="396044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19672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72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944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3930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232000" y="4319698"/>
            <a:ext cx="796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844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060000" y="4319698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480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908000" y="4781362"/>
            <a:ext cx="353204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0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2088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908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728000" y="539981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96000" y="5399819"/>
            <a:ext cx="827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844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096000" y="5400000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728000" y="5832000"/>
            <a:ext cx="353204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1944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87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440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2"/>
      <p:bldP spid="94" grpId="0"/>
      <p:bldP spid="95" grpId="0"/>
      <p:bldP spid="95" grpId="1"/>
      <p:bldP spid="95" grpId="2"/>
      <p:bldP spid="96" grpId="0"/>
      <p:bldP spid="96" grpId="1"/>
      <p:bldP spid="97" grpId="0"/>
      <p:bldP spid="98" grpId="0"/>
      <p:bldP spid="99" grpId="0"/>
      <p:bldP spid="100" grpId="0"/>
      <p:bldP spid="101" grpId="0" animBg="1"/>
      <p:bldP spid="101" grpId="1" animBg="1"/>
      <p:bldP spid="102" grpId="0"/>
      <p:bldP spid="102" grpId="1"/>
      <p:bldP spid="102" grpId="2"/>
      <p:bldP spid="103" grpId="0"/>
      <p:bldP spid="104" grpId="0"/>
      <p:bldP spid="104" grpId="1"/>
      <p:bldP spid="104" grpId="2"/>
      <p:bldP spid="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stem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násobení stem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dvě místa doprava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160000" y="3240000"/>
            <a:ext cx="9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952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204000" y="3240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480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745686" y="3701665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19672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05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3930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511040" y="4319698"/>
            <a:ext cx="105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3356248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599544" y="4319698"/>
            <a:ext cx="972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4800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908000" y="4781362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0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223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87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692000" y="539981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24000" y="5399819"/>
            <a:ext cx="98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100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916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132000" y="5400000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728000" y="5832000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160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187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440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872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05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8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6" grpId="0"/>
      <p:bldP spid="96" grpId="1"/>
      <p:bldP spid="97" grpId="0"/>
      <p:bldP spid="98" grpId="0"/>
      <p:bldP spid="99" grpId="0"/>
      <p:bldP spid="100" grpId="0"/>
      <p:bldP spid="101" grpId="0" animBg="1"/>
      <p:bldP spid="101" grpId="1" animBg="1"/>
      <p:bldP spid="102" grpId="0"/>
      <p:bldP spid="102" grpId="1"/>
      <p:bldP spid="102" grpId="2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Násobení tisícem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násobení tisícem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tři místa doprava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340000" y="3240000"/>
            <a:ext cx="126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1 000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384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600000" y="324000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4 800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745686" y="3701665"/>
            <a:ext cx="64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19672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23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3930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483768" y="4319698"/>
            <a:ext cx="1170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1 000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3528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780000" y="4319698"/>
            <a:ext cx="1116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48 000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890000" y="4781362"/>
            <a:ext cx="64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78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241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87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692000" y="539981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304000" y="539981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· 1 000 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348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600000" y="5400000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480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728000" y="5832000"/>
            <a:ext cx="684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187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23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440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872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05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05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232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57925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7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6" grpId="0"/>
      <p:bldP spid="96" grpId="1"/>
      <p:bldP spid="97" grpId="0"/>
      <p:bldP spid="98" grpId="0"/>
      <p:bldP spid="99" grpId="0"/>
      <p:bldP spid="100" grpId="0"/>
      <p:bldP spid="101" grpId="0" animBg="1"/>
      <p:bldP spid="101" grpId="1" animBg="1"/>
      <p:bldP spid="102" grpId="0"/>
      <p:bldP spid="102" grpId="1"/>
      <p:bldP spid="102" grpId="2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  <p:bldP spid="32" grpId="0"/>
      <p:bldP spid="32" grpId="2"/>
      <p:bldP spid="33" grpId="0"/>
      <p:bldP spid="33" grpId="1"/>
      <p:bldP spid="34" grpId="0"/>
      <p:bldP spid="3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dělení deseti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jedno místo doleva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944000" y="3240000"/>
            <a:ext cx="82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520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2736000" y="3240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476000" y="3701243"/>
            <a:ext cx="324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35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3930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979712" y="4319698"/>
            <a:ext cx="796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592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2844000" y="4319698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4,8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698796" y="4781361"/>
            <a:ext cx="324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7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9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619672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44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42000" y="5399819"/>
            <a:ext cx="827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:</a:t>
            </a:r>
            <a:r>
              <a:rPr lang="cs-CZ" sz="2400" b="1" dirty="0" smtClean="0"/>
              <a:t> 10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736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2952000" y="5400000"/>
            <a:ext cx="1116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871352" y="5832000"/>
            <a:ext cx="353204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717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18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80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4156717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4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7" dur="10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8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7" grpId="0"/>
      <p:bldP spid="98" grpId="0"/>
      <p:bldP spid="99" grpId="0"/>
      <p:bldP spid="100" grpId="0"/>
      <p:bldP spid="101" grpId="0" animBg="1"/>
      <p:bldP spid="101" grpId="1" animBg="1"/>
      <p:bldP spid="103" grpId="0"/>
      <p:bldP spid="104" grpId="0"/>
      <p:bldP spid="104" grpId="1"/>
      <p:bldP spid="104" grpId="2"/>
      <p:bldP spid="105" grpId="0"/>
      <p:bldP spid="30" grpId="0"/>
      <p:bldP spid="30" grpId="1"/>
      <p:bldP spid="31" grpId="0"/>
      <p:bldP spid="31" grpId="1"/>
      <p:bldP spid="31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stem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dělení stem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dvě místa doleva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908000" y="3240000"/>
            <a:ext cx="9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700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2952000" y="324000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0,048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296000" y="3701665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188000" y="3212976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69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2160000" y="4319698"/>
            <a:ext cx="105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:</a:t>
            </a:r>
            <a:r>
              <a:rPr lang="cs-CZ" sz="2400" b="1" dirty="0" smtClean="0"/>
              <a:t> 100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916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132000" y="4319698"/>
            <a:ext cx="972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0,48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728000" y="4781362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2051024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872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44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60000" y="5399819"/>
            <a:ext cx="98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100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916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168000" y="5400000"/>
            <a:ext cx="75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728000" y="5835679"/>
            <a:ext cx="46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TextovéPole 102"/>
          <p:cNvSpPr txBox="1"/>
          <p:nvPr/>
        </p:nvSpPr>
        <p:spPr>
          <a:xfrm>
            <a:off x="169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2052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72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60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440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00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199936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0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0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3" dur="100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4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7" grpId="0"/>
      <p:bldP spid="98" grpId="0"/>
      <p:bldP spid="99" grpId="0"/>
      <p:bldP spid="100" grpId="0"/>
      <p:bldP spid="101" grpId="0" animBg="1"/>
      <p:bldP spid="101" grpId="1" animBg="1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  <p:bldP spid="32" grpId="0"/>
      <p:bldP spid="32" grpId="1"/>
      <p:bldP spid="33" grpId="0"/>
      <p:bldP spid="33" grpId="1"/>
      <p:bldP spid="33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tisícem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98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Při dělení tisícem posuneme desetinnou čárku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FF0000"/>
                </a:solidFill>
              </a:rPr>
              <a:t>o tři místa doleva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4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908000" y="3240000"/>
            <a:ext cx="126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1 000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952000" y="3240000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204000" y="32400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0,004 8</a:t>
            </a:r>
            <a:endParaRPr lang="cs-CZ" sz="2400" b="1" dirty="0"/>
          </a:p>
        </p:txBody>
      </p:sp>
      <p:sp>
        <p:nvSpPr>
          <p:cNvPr id="5172" name="Zahnutá šipka nahoru 5171"/>
          <p:cNvSpPr/>
          <p:nvPr/>
        </p:nvSpPr>
        <p:spPr bwMode="auto">
          <a:xfrm>
            <a:off x="1133218" y="3701664"/>
            <a:ext cx="612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62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692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008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144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1872000" y="4319698"/>
            <a:ext cx="1170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1 000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916000" y="4319698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91" name="TextovéPole 90"/>
          <p:cNvSpPr txBox="1"/>
          <p:nvPr/>
        </p:nvSpPr>
        <p:spPr>
          <a:xfrm>
            <a:off x="3168000" y="4319698"/>
            <a:ext cx="1116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0,048</a:t>
            </a:r>
            <a:endParaRPr lang="cs-CZ" sz="2400" b="1" dirty="0"/>
          </a:p>
        </p:txBody>
      </p:sp>
      <p:sp>
        <p:nvSpPr>
          <p:cNvPr id="92" name="Zahnutá šipka nahoru 91"/>
          <p:cNvSpPr/>
          <p:nvPr/>
        </p:nvSpPr>
        <p:spPr bwMode="auto">
          <a:xfrm>
            <a:off x="1294872" y="4781362"/>
            <a:ext cx="648000" cy="231813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180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2000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1186860" y="431969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1260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144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2124000" y="539981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: 1 000 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3168000" y="5399819"/>
            <a:ext cx="49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=</a:t>
            </a:r>
          </a:p>
        </p:txBody>
      </p:sp>
      <p:sp>
        <p:nvSpPr>
          <p:cNvPr id="100" name="TextovéPole 99"/>
          <p:cNvSpPr txBox="1"/>
          <p:nvPr/>
        </p:nvSpPr>
        <p:spPr>
          <a:xfrm>
            <a:off x="3420000" y="5400000"/>
            <a:ext cx="104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0,48</a:t>
            </a:r>
            <a:endParaRPr lang="cs-CZ" sz="2400" b="1" dirty="0"/>
          </a:p>
        </p:txBody>
      </p:sp>
      <p:sp>
        <p:nvSpPr>
          <p:cNvPr id="101" name="Zahnutá šipka nahoru 100"/>
          <p:cNvSpPr/>
          <p:nvPr/>
        </p:nvSpPr>
        <p:spPr bwMode="auto">
          <a:xfrm>
            <a:off x="1440000" y="5861665"/>
            <a:ext cx="720000" cy="231630"/>
          </a:xfrm>
          <a:prstGeom prst="curved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ovéPole 101"/>
          <p:cNvSpPr txBox="1"/>
          <p:nvPr/>
        </p:nvSpPr>
        <p:spPr>
          <a:xfrm>
            <a:off x="2015372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162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1350000" y="540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1800000" y="539981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60000" y="323999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026000" y="432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080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188000" y="540480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864000" y="324000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7818357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2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10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2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1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42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7" grpId="0"/>
      <p:bldP spid="28" grpId="0"/>
      <p:bldP spid="29" grpId="0"/>
      <p:bldP spid="5172" grpId="0" animBg="1"/>
      <p:bldP spid="5172" grpId="1" animBg="1"/>
      <p:bldP spid="85" grpId="0"/>
      <p:bldP spid="85" grpId="1"/>
      <p:bldP spid="85" grpId="2"/>
      <p:bldP spid="86" grpId="0"/>
      <p:bldP spid="87" grpId="0"/>
      <p:bldP spid="87" grpId="1"/>
      <p:bldP spid="87" grpId="2"/>
      <p:bldP spid="88" grpId="0"/>
      <p:bldP spid="89" grpId="0"/>
      <p:bldP spid="90" grpId="0"/>
      <p:bldP spid="91" grpId="0"/>
      <p:bldP spid="92" grpId="0" animBg="1"/>
      <p:bldP spid="92" grpId="1" animBg="1"/>
      <p:bldP spid="93" grpId="0"/>
      <p:bldP spid="93" grpId="1"/>
      <p:bldP spid="94" grpId="0"/>
      <p:bldP spid="95" grpId="0"/>
      <p:bldP spid="95" grpId="1"/>
      <p:bldP spid="95" grpId="2"/>
      <p:bldP spid="96" grpId="0"/>
      <p:bldP spid="96" grpId="1"/>
      <p:bldP spid="97" grpId="0"/>
      <p:bldP spid="98" grpId="0"/>
      <p:bldP spid="99" grpId="0"/>
      <p:bldP spid="100" grpId="0"/>
      <p:bldP spid="101" grpId="0" animBg="1"/>
      <p:bldP spid="101" grpId="1" animBg="1"/>
      <p:bldP spid="102" grpId="0"/>
      <p:bldP spid="102" grpId="1"/>
      <p:bldP spid="103" grpId="0"/>
      <p:bldP spid="104" grpId="0"/>
      <p:bldP spid="104" grpId="1"/>
      <p:bldP spid="104" grpId="2"/>
      <p:bldP spid="105" grpId="0"/>
      <p:bldP spid="30" grpId="0"/>
      <p:bldP spid="30" grpId="2"/>
      <p:bldP spid="31" grpId="0"/>
      <p:bldP spid="31" grpId="1"/>
      <p:bldP spid="32" grpId="0"/>
      <p:bldP spid="32" grpId="2"/>
      <p:bldP spid="34" grpId="0"/>
      <p:bldP spid="34" grpId="1"/>
      <p:bldP spid="35" grpId="0"/>
      <p:bldP spid="35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Násobení a dělení</a:t>
            </a:r>
            <a:br>
              <a:rPr lang="cs-CZ" dirty="0"/>
            </a:br>
            <a:r>
              <a:rPr lang="cs-CZ" sz="3200" dirty="0"/>
              <a:t>10, 100, 1000,…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Vypočtěte:</a:t>
            </a:r>
            <a:endParaRPr lang="cs-CZ" sz="2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0000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2,7 · 100 =</a:t>
            </a:r>
          </a:p>
        </p:txBody>
      </p:sp>
      <p:sp>
        <p:nvSpPr>
          <p:cNvPr id="36" name="TextovéPole 35"/>
          <p:cNvSpPr txBox="1"/>
          <p:nvPr/>
        </p:nvSpPr>
        <p:spPr>
          <a:xfrm>
            <a:off x="360000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0,26 </a:t>
            </a:r>
            <a:r>
              <a:rPr lang="cs-CZ" sz="2000" b="1" dirty="0"/>
              <a:t>· </a:t>
            </a:r>
            <a:r>
              <a:rPr lang="cs-CZ" sz="2000" b="1" dirty="0" smtClean="0"/>
              <a:t>10 </a:t>
            </a:r>
            <a:r>
              <a:rPr lang="cs-CZ" sz="2000" b="1" dirty="0"/>
              <a:t>=</a:t>
            </a:r>
          </a:p>
        </p:txBody>
      </p:sp>
      <p:sp>
        <p:nvSpPr>
          <p:cNvPr id="37" name="TextovéPole 36"/>
          <p:cNvSpPr txBox="1"/>
          <p:nvPr/>
        </p:nvSpPr>
        <p:spPr>
          <a:xfrm>
            <a:off x="360000" y="34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58 : </a:t>
            </a:r>
            <a:r>
              <a:rPr lang="cs-CZ" sz="2000" b="1" dirty="0"/>
              <a:t>100 =</a:t>
            </a:r>
          </a:p>
        </p:txBody>
      </p:sp>
      <p:sp>
        <p:nvSpPr>
          <p:cNvPr id="38" name="TextovéPole 37"/>
          <p:cNvSpPr txBox="1"/>
          <p:nvPr/>
        </p:nvSpPr>
        <p:spPr>
          <a:xfrm>
            <a:off x="360000" y="37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57,6 </a:t>
            </a:r>
            <a:r>
              <a:rPr lang="cs-CZ" sz="2000" b="1" dirty="0" smtClean="0"/>
              <a:t>: 10 </a:t>
            </a:r>
            <a:r>
              <a:rPr lang="cs-CZ" sz="2000" b="1" dirty="0"/>
              <a:t>=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360000" y="4140000"/>
            <a:ext cx="1619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0,06 </a:t>
            </a:r>
            <a:r>
              <a:rPr lang="cs-CZ" sz="2000" b="1" dirty="0"/>
              <a:t>· 100 =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360000" y="45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2,5 </a:t>
            </a:r>
            <a:r>
              <a:rPr lang="cs-CZ" sz="2000" b="1" dirty="0" smtClean="0"/>
              <a:t>: 10 </a:t>
            </a:r>
            <a:r>
              <a:rPr lang="cs-CZ" sz="2000" b="1" dirty="0"/>
              <a:t>=</a:t>
            </a:r>
          </a:p>
        </p:txBody>
      </p:sp>
      <p:sp>
        <p:nvSpPr>
          <p:cNvPr id="41" name="TextovéPole 40"/>
          <p:cNvSpPr txBox="1"/>
          <p:nvPr/>
        </p:nvSpPr>
        <p:spPr>
          <a:xfrm>
            <a:off x="360000" y="4860000"/>
            <a:ext cx="1547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762 : 100 </a:t>
            </a:r>
            <a:r>
              <a:rPr lang="cs-CZ" sz="2000" b="1" dirty="0"/>
              <a:t>=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360000" y="5220000"/>
            <a:ext cx="1763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650 </a:t>
            </a:r>
            <a:r>
              <a:rPr lang="cs-CZ" sz="2000" b="1" dirty="0" smtClean="0"/>
              <a:t>: 1 000 </a:t>
            </a:r>
            <a:r>
              <a:rPr lang="cs-CZ" sz="2000" b="1" dirty="0"/>
              <a:t>=</a:t>
            </a:r>
          </a:p>
        </p:txBody>
      </p:sp>
      <p:sp>
        <p:nvSpPr>
          <p:cNvPr id="43" name="TextovéPole 42"/>
          <p:cNvSpPr txBox="1"/>
          <p:nvPr/>
        </p:nvSpPr>
        <p:spPr>
          <a:xfrm>
            <a:off x="360000" y="5580000"/>
            <a:ext cx="1907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54,3 </a:t>
            </a:r>
            <a:r>
              <a:rPr lang="cs-CZ" sz="2000" b="1" dirty="0"/>
              <a:t>· </a:t>
            </a:r>
            <a:r>
              <a:rPr lang="cs-CZ" sz="2000" b="1" dirty="0" smtClean="0"/>
              <a:t>1 000 </a:t>
            </a:r>
            <a:r>
              <a:rPr lang="cs-CZ" sz="2000" b="1" dirty="0"/>
              <a:t>=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359999" y="5940000"/>
            <a:ext cx="20462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7 900 </a:t>
            </a:r>
            <a:r>
              <a:rPr lang="cs-CZ" sz="2000" b="1" dirty="0" smtClean="0"/>
              <a:t>: 1 000 </a:t>
            </a:r>
            <a:r>
              <a:rPr lang="cs-CZ" sz="2000" b="1" dirty="0"/>
              <a:t>=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360000" y="63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0,63 </a:t>
            </a:r>
            <a:r>
              <a:rPr lang="cs-CZ" sz="2000" b="1" dirty="0"/>
              <a:t>· </a:t>
            </a:r>
            <a:r>
              <a:rPr lang="cs-CZ" sz="2000" b="1" dirty="0" smtClean="0"/>
              <a:t>10 </a:t>
            </a:r>
            <a:r>
              <a:rPr lang="cs-CZ" sz="2000" b="1" dirty="0"/>
              <a:t>=</a:t>
            </a:r>
          </a:p>
        </p:txBody>
      </p:sp>
      <p:sp>
        <p:nvSpPr>
          <p:cNvPr id="46" name="TextovéPole 45"/>
          <p:cNvSpPr txBox="1"/>
          <p:nvPr/>
        </p:nvSpPr>
        <p:spPr>
          <a:xfrm>
            <a:off x="4860032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888 : 10 </a:t>
            </a:r>
            <a:r>
              <a:rPr lang="cs-CZ" sz="2000" b="1" dirty="0"/>
              <a:t>=</a:t>
            </a:r>
          </a:p>
        </p:txBody>
      </p:sp>
      <p:sp>
        <p:nvSpPr>
          <p:cNvPr id="47" name="TextovéPole 46"/>
          <p:cNvSpPr txBox="1"/>
          <p:nvPr/>
        </p:nvSpPr>
        <p:spPr>
          <a:xfrm>
            <a:off x="4860000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73 </a:t>
            </a:r>
            <a:r>
              <a:rPr lang="cs-CZ" sz="2000" b="1" dirty="0" smtClean="0"/>
              <a:t>: </a:t>
            </a:r>
            <a:r>
              <a:rPr lang="cs-CZ" sz="2000" b="1" dirty="0"/>
              <a:t>100 =</a:t>
            </a:r>
          </a:p>
        </p:txBody>
      </p:sp>
      <p:sp>
        <p:nvSpPr>
          <p:cNvPr id="48" name="TextovéPole 47"/>
          <p:cNvSpPr txBox="1"/>
          <p:nvPr/>
        </p:nvSpPr>
        <p:spPr>
          <a:xfrm>
            <a:off x="4860000" y="3420000"/>
            <a:ext cx="172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0,045 </a:t>
            </a:r>
            <a:r>
              <a:rPr lang="cs-CZ" sz="2000" b="1" dirty="0"/>
              <a:t>· 100 =</a:t>
            </a:r>
          </a:p>
        </p:txBody>
      </p:sp>
      <p:sp>
        <p:nvSpPr>
          <p:cNvPr id="49" name="TextovéPole 48"/>
          <p:cNvSpPr txBox="1"/>
          <p:nvPr/>
        </p:nvSpPr>
        <p:spPr>
          <a:xfrm>
            <a:off x="4860032" y="378000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5,15 </a:t>
            </a:r>
            <a:r>
              <a:rPr lang="cs-CZ" sz="2000" b="1" dirty="0"/>
              <a:t>· </a:t>
            </a:r>
            <a:r>
              <a:rPr lang="cs-CZ" sz="2000" b="1" dirty="0" smtClean="0"/>
              <a:t>1 000 </a:t>
            </a:r>
            <a:r>
              <a:rPr lang="cs-CZ" sz="2000" b="1" dirty="0"/>
              <a:t>=</a:t>
            </a:r>
          </a:p>
        </p:txBody>
      </p:sp>
      <p:sp>
        <p:nvSpPr>
          <p:cNvPr id="50" name="TextovéPole 49"/>
          <p:cNvSpPr txBox="1"/>
          <p:nvPr/>
        </p:nvSpPr>
        <p:spPr>
          <a:xfrm>
            <a:off x="4860032" y="41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0,8 : 10 </a:t>
            </a:r>
            <a:r>
              <a:rPr lang="cs-CZ" sz="2000" b="1" dirty="0"/>
              <a:t>=</a:t>
            </a:r>
          </a:p>
        </p:txBody>
      </p:sp>
      <p:sp>
        <p:nvSpPr>
          <p:cNvPr id="51" name="TextovéPole 50"/>
          <p:cNvSpPr txBox="1"/>
          <p:nvPr/>
        </p:nvSpPr>
        <p:spPr>
          <a:xfrm>
            <a:off x="4860000" y="4500000"/>
            <a:ext cx="187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4 205 : </a:t>
            </a:r>
            <a:r>
              <a:rPr lang="cs-CZ" sz="2000" b="1" dirty="0"/>
              <a:t>100 =</a:t>
            </a:r>
          </a:p>
        </p:txBody>
      </p:sp>
      <p:sp>
        <p:nvSpPr>
          <p:cNvPr id="52" name="TextovéPole 51"/>
          <p:cNvSpPr txBox="1"/>
          <p:nvPr/>
        </p:nvSpPr>
        <p:spPr>
          <a:xfrm>
            <a:off x="4860000" y="4860000"/>
            <a:ext cx="172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25 </a:t>
            </a:r>
            <a:r>
              <a:rPr lang="cs-CZ" sz="2000" b="1" dirty="0"/>
              <a:t>· </a:t>
            </a:r>
            <a:r>
              <a:rPr lang="cs-CZ" sz="2000" b="1" dirty="0" smtClean="0"/>
              <a:t>1 000 </a:t>
            </a:r>
            <a:r>
              <a:rPr lang="cs-CZ" sz="2000" b="1" dirty="0"/>
              <a:t>=</a:t>
            </a:r>
          </a:p>
        </p:txBody>
      </p:sp>
      <p:sp>
        <p:nvSpPr>
          <p:cNvPr id="53" name="TextovéPole 52"/>
          <p:cNvSpPr txBox="1"/>
          <p:nvPr/>
        </p:nvSpPr>
        <p:spPr>
          <a:xfrm>
            <a:off x="4860000" y="5256000"/>
            <a:ext cx="172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727 : </a:t>
            </a:r>
            <a:r>
              <a:rPr lang="cs-CZ" sz="2000" b="1" dirty="0"/>
              <a:t>100 =</a:t>
            </a:r>
          </a:p>
        </p:txBody>
      </p:sp>
      <p:sp>
        <p:nvSpPr>
          <p:cNvPr id="54" name="TextovéPole 53"/>
          <p:cNvSpPr txBox="1"/>
          <p:nvPr/>
        </p:nvSpPr>
        <p:spPr>
          <a:xfrm>
            <a:off x="4860032" y="558000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0,052 </a:t>
            </a:r>
            <a:r>
              <a:rPr lang="cs-CZ" sz="2000" b="1" dirty="0"/>
              <a:t>· </a:t>
            </a:r>
            <a:r>
              <a:rPr lang="cs-CZ" sz="2000" b="1" dirty="0" smtClean="0"/>
              <a:t>10 </a:t>
            </a:r>
            <a:r>
              <a:rPr lang="cs-CZ" sz="2000" b="1" dirty="0"/>
              <a:t>=</a:t>
            </a:r>
          </a:p>
        </p:txBody>
      </p:sp>
      <p:sp>
        <p:nvSpPr>
          <p:cNvPr id="55" name="TextovéPole 54"/>
          <p:cNvSpPr txBox="1"/>
          <p:nvPr/>
        </p:nvSpPr>
        <p:spPr>
          <a:xfrm>
            <a:off x="4860000" y="5940000"/>
            <a:ext cx="201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423 </a:t>
            </a:r>
            <a:r>
              <a:rPr lang="cs-CZ" sz="2000" b="1" dirty="0"/>
              <a:t>· </a:t>
            </a:r>
            <a:r>
              <a:rPr lang="cs-CZ" sz="2000" b="1" dirty="0" smtClean="0"/>
              <a:t>100 </a:t>
            </a:r>
            <a:r>
              <a:rPr lang="cs-CZ" sz="2000" b="1" dirty="0"/>
              <a:t>=</a:t>
            </a:r>
          </a:p>
        </p:txBody>
      </p:sp>
      <p:sp>
        <p:nvSpPr>
          <p:cNvPr id="56" name="TextovéPole 55"/>
          <p:cNvSpPr txBox="1"/>
          <p:nvPr/>
        </p:nvSpPr>
        <p:spPr>
          <a:xfrm>
            <a:off x="4860000" y="6300000"/>
            <a:ext cx="216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33 560 : 1 000 </a:t>
            </a:r>
            <a:r>
              <a:rPr lang="cs-CZ" sz="2000" b="1" dirty="0"/>
              <a:t>=</a:t>
            </a:r>
          </a:p>
        </p:txBody>
      </p:sp>
      <p:sp>
        <p:nvSpPr>
          <p:cNvPr id="57" name="TextovéPole 56"/>
          <p:cNvSpPr txBox="1"/>
          <p:nvPr/>
        </p:nvSpPr>
        <p:spPr>
          <a:xfrm>
            <a:off x="1691680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270</a:t>
            </a:r>
            <a:endParaRPr lang="cs-CZ" sz="2000" b="1" u="dbl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656292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2,6</a:t>
            </a:r>
            <a:endParaRPr lang="cs-CZ" sz="2000" b="1" u="dbl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34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0,58</a:t>
            </a:r>
            <a:endParaRPr lang="cs-CZ" sz="2000" b="1" u="dbl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656000" y="37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5,76</a:t>
            </a:r>
            <a:endParaRPr lang="cs-CZ" sz="2000" b="1" u="dbl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1800160" y="41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6</a:t>
            </a:r>
            <a:endParaRPr lang="cs-CZ" sz="2000" b="1" u="dbl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1686127" y="45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0,25</a:t>
            </a:r>
            <a:endParaRPr lang="cs-CZ" sz="2000" b="1" u="dbl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1730696" y="48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7,62</a:t>
            </a:r>
            <a:endParaRPr lang="cs-CZ" sz="2000" b="1" u="dbl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1907704" y="522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0,650 = 0,65</a:t>
            </a:r>
            <a:endParaRPr lang="cs-CZ" sz="20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2020725" y="55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54 300</a:t>
            </a:r>
            <a:endParaRPr lang="cs-CZ" sz="2000" b="1" u="dbl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2123728" y="59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7,9</a:t>
            </a:r>
            <a:endParaRPr lang="cs-CZ" sz="2000" b="1" u="dbl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1691680" y="63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6,3</a:t>
            </a:r>
            <a:endParaRPr lang="cs-CZ" sz="2000" b="1" u="dbl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084000" y="27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88,8</a:t>
            </a:r>
            <a:endParaRPr lang="cs-CZ" sz="2000" b="1" u="dbl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6156176" y="30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0,73</a:t>
            </a:r>
            <a:endParaRPr lang="cs-CZ" sz="2000" b="1" u="dbl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6442365" y="34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4,5</a:t>
            </a:r>
            <a:endParaRPr lang="cs-CZ" sz="2000" b="1" u="dbl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6479935" y="37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5 150</a:t>
            </a:r>
            <a:endParaRPr lang="cs-CZ" sz="2000" b="1" u="dbl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012000" y="41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0,08</a:t>
            </a:r>
            <a:endParaRPr lang="cs-CZ" sz="2000" b="1" u="dbl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6444208" y="45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42,05</a:t>
            </a:r>
            <a:endParaRPr lang="cs-CZ" sz="2000" b="1" u="dbl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6270548" y="486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25 000</a:t>
            </a:r>
            <a:endParaRPr lang="cs-CZ" sz="20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6228184" y="522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7,27</a:t>
            </a:r>
            <a:endParaRPr lang="cs-CZ" sz="2000" b="1" u="dbl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6300192" y="558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0,52</a:t>
            </a:r>
            <a:endParaRPr lang="cs-CZ" sz="2000" b="1" u="dbl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6270548" y="594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42 300</a:t>
            </a:r>
            <a:endParaRPr lang="cs-CZ" sz="2000" b="1" u="dbl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6804080" y="6300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dbl" dirty="0" smtClean="0"/>
              <a:t>33,56</a:t>
            </a:r>
            <a:endParaRPr lang="cs-CZ" sz="2000" b="1" u="dbl" dirty="0"/>
          </a:p>
        </p:txBody>
      </p:sp>
    </p:spTree>
    <p:extLst>
      <p:ext uri="{BB962C8B-B14F-4D97-AF65-F5344CB8AC3E}">
        <p14:creationId xmlns:p14="http://schemas.microsoft.com/office/powerpoint/2010/main" val="5045500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55" grpId="0"/>
      <p:bldP spid="56" grpId="0"/>
      <p:bldP spid="57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1742</TotalTime>
  <Words>378</Words>
  <Application>Microsoft Office PowerPoint</Application>
  <PresentationFormat>Předvádění na obrazovce (4:3)</PresentationFormat>
  <Paragraphs>216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Násobení a dělení 10, 100, 1000,…</vt:lpstr>
      <vt:lpstr>Násobení deseti</vt:lpstr>
      <vt:lpstr>Násobení stem</vt:lpstr>
      <vt:lpstr>Násobení tisícem</vt:lpstr>
      <vt:lpstr>Dělení deseti</vt:lpstr>
      <vt:lpstr>Dělení stem</vt:lpstr>
      <vt:lpstr>Dělení tisícem</vt:lpstr>
      <vt:lpstr>Násobení a dělení 10, 100, 1000,…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272</cp:revision>
  <dcterms:created xsi:type="dcterms:W3CDTF">2012-01-02T08:14:14Z</dcterms:created>
  <dcterms:modified xsi:type="dcterms:W3CDTF">2020-04-14T09:24:01Z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