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281" r:id="rId3"/>
    <p:sldId id="302" r:id="rId4"/>
    <p:sldId id="305" r:id="rId5"/>
    <p:sldId id="303" r:id="rId6"/>
    <p:sldId id="308" r:id="rId7"/>
    <p:sldId id="307" r:id="rId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052736"/>
            <a:ext cx="7772400" cy="861616"/>
          </a:xfrm>
        </p:spPr>
        <p:txBody>
          <a:bodyPr/>
          <a:lstStyle/>
          <a:p>
            <a:pPr algn="ctr"/>
            <a:r>
              <a:rPr lang="cs-CZ" dirty="0" smtClean="0"/>
              <a:t>Odčítání desetinných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5.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Odčítání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9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odčítání desetinných čísel: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56490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145,84 </a:t>
            </a:r>
            <a:r>
              <a:rPr lang="cs-CZ" sz="2400" b="1" dirty="0"/>
              <a:t>-</a:t>
            </a:r>
            <a:r>
              <a:rPr lang="cs-CZ" sz="2400" b="1" dirty="0" smtClean="0"/>
              <a:t> </a:t>
            </a:r>
            <a:r>
              <a:rPr lang="cs-CZ" sz="2400" b="1" dirty="0" smtClean="0"/>
              <a:t>51,3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028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39415" y="360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899084" y="324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639416" y="324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043100" y="3240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259632" y="324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396000" y="3600000"/>
            <a:ext cx="404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900000" y="3600000"/>
            <a:ext cx="224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043608" y="360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260000" y="3600000"/>
            <a:ext cx="440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179004" y="3240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520000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čísla pod sebe tak, aby pod </a:t>
            </a:r>
            <a:br>
              <a:rPr lang="cs-CZ" sz="2400" b="1" dirty="0" smtClean="0"/>
            </a:br>
            <a:r>
              <a:rPr lang="cs-CZ" sz="2400" b="1" dirty="0" smtClean="0"/>
              <a:t>    sebou byly číslice na stejných řádech </a:t>
            </a:r>
            <a:br>
              <a:rPr lang="cs-CZ" sz="2400" b="1" dirty="0" smtClean="0"/>
            </a:br>
            <a:r>
              <a:rPr lang="cs-CZ" sz="2400" b="1" dirty="0" smtClean="0"/>
              <a:t>    a desetinné čárky.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600000"/>
            <a:ext cx="6228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Pokud mají čísla rozdílný počet číslic </a:t>
            </a:r>
            <a:br>
              <a:rPr lang="cs-CZ" sz="2400" b="1" dirty="0" smtClean="0"/>
            </a:br>
            <a:r>
              <a:rPr lang="cs-CZ" sz="2400" b="1" dirty="0" smtClean="0"/>
              <a:t>    za desetinnou čárkou, můžeme </a:t>
            </a:r>
            <a:br>
              <a:rPr lang="cs-CZ" sz="2400" b="1" dirty="0" smtClean="0"/>
            </a:br>
            <a:r>
              <a:rPr lang="cs-CZ" sz="2400" b="1" dirty="0" smtClean="0"/>
              <a:t>    za poslední číslici doplnit nulu (nuly), </a:t>
            </a:r>
            <a:br>
              <a:rPr lang="cs-CZ" sz="2400" b="1" dirty="0" smtClean="0"/>
            </a:br>
            <a:r>
              <a:rPr lang="cs-CZ" sz="2400" b="1" dirty="0" smtClean="0"/>
              <a:t>    tak aby počet číslic byl stejný.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5040000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Odečteme čísla stejně jako čísla </a:t>
            </a:r>
            <a:br>
              <a:rPr lang="cs-CZ" sz="2400" b="1" dirty="0" smtClean="0"/>
            </a:br>
            <a:r>
              <a:rPr lang="cs-CZ" sz="2400" b="1" dirty="0" smtClean="0"/>
              <a:t>    přirozená a pod desetinné čárky </a:t>
            </a:r>
            <a:br>
              <a:rPr lang="cs-CZ" sz="2400" b="1" dirty="0" smtClean="0"/>
            </a:br>
            <a:r>
              <a:rPr lang="cs-CZ" sz="2400" b="1" dirty="0" smtClean="0"/>
              <a:t>    doplníme desetinnou čárku.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80000" y="3599999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0000" y="4061664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95536" y="404745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899592" y="404745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39924" y="4047455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43608" y="4047455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260140" y="4047455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79512" y="4047455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80000" y="4581128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5375" y="4509120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61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4" grpId="0"/>
      <p:bldP spid="6" grpId="0"/>
      <p:bldP spid="85" grpId="0"/>
      <p:bldP spid="87" grpId="0"/>
      <p:bldP spid="21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29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-381852" y="966029"/>
            <a:ext cx="6379314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214313"/>
            <a:ext cx="3635896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364088" y="1988840"/>
            <a:ext cx="363589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jakou částku </a:t>
            </a:r>
            <a:br>
              <a:rPr lang="cs-CZ" sz="1900" b="1" dirty="0" smtClean="0"/>
            </a:br>
            <a:r>
              <a:rPr lang="cs-CZ" sz="1900" b="1" dirty="0" smtClean="0"/>
              <a:t>    bychom dostali při platbě </a:t>
            </a:r>
            <a:br>
              <a:rPr lang="cs-CZ" sz="1900" b="1" dirty="0" smtClean="0"/>
            </a:br>
            <a:r>
              <a:rPr lang="cs-CZ" sz="1900" b="1" dirty="0" smtClean="0"/>
              <a:t>    pětisetkorunou, pokud by </a:t>
            </a:r>
            <a:br>
              <a:rPr lang="cs-CZ" sz="1900" b="1" dirty="0" smtClean="0"/>
            </a:br>
            <a:r>
              <a:rPr lang="cs-CZ" sz="1900" b="1" dirty="0" smtClean="0"/>
              <a:t>    se platba prováděla </a:t>
            </a:r>
            <a:br>
              <a:rPr lang="cs-CZ" sz="1900" b="1" dirty="0" smtClean="0"/>
            </a:br>
            <a:r>
              <a:rPr lang="cs-CZ" sz="1900" b="1" dirty="0" smtClean="0"/>
              <a:t>    s přesností na haléře.</a:t>
            </a:r>
            <a:endParaRPr lang="cs-CZ" sz="19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364090" y="3522313"/>
            <a:ext cx="38346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Vypočtěte kolik korun </a:t>
            </a:r>
            <a:br>
              <a:rPr lang="cs-CZ" sz="1900" b="1" dirty="0" smtClean="0"/>
            </a:br>
            <a:r>
              <a:rPr lang="cs-CZ" sz="1900" b="1" dirty="0" smtClean="0"/>
              <a:t>    bychom ve skutečnosti </a:t>
            </a:r>
            <a:br>
              <a:rPr lang="cs-CZ" sz="1900" b="1" dirty="0" smtClean="0"/>
            </a:br>
            <a:r>
              <a:rPr lang="cs-CZ" sz="1900" b="1" dirty="0" smtClean="0"/>
              <a:t>    dostali.</a:t>
            </a:r>
            <a:endParaRPr lang="cs-CZ" sz="19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400000" y="5040000"/>
            <a:ext cx="2808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1) 500 – 277,31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884000" y="5040000"/>
            <a:ext cx="1152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222,69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400000" y="576000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2) 500 – 277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416000" y="5760000"/>
            <a:ext cx="1152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223</a:t>
            </a:r>
            <a:endParaRPr lang="cs-CZ" sz="2400" b="1" dirty="0"/>
          </a:p>
        </p:txBody>
      </p:sp>
      <p:sp>
        <p:nvSpPr>
          <p:cNvPr id="10" name="Obdélník 9"/>
          <p:cNvSpPr/>
          <p:nvPr/>
        </p:nvSpPr>
        <p:spPr bwMode="auto">
          <a:xfrm>
            <a:off x="5400001" y="5040000"/>
            <a:ext cx="2592062" cy="402365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5400000" y="5796000"/>
            <a:ext cx="2088325" cy="36004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122" grpId="0"/>
      <p:bldP spid="11" grpId="0"/>
      <p:bldP spid="18" grpId="0"/>
      <p:bldP spid="12" grpId="0"/>
      <p:bldP spid="13" grpId="0"/>
      <p:bldP spid="15" grpId="0"/>
      <p:bldP spid="19" grpId="0"/>
      <p:bldP spid="10" grpId="0" animBg="1"/>
      <p:bldP spid="10" grpId="1" animBg="1"/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4176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 zpaměti: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40000" y="2520000"/>
            <a:ext cx="1943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6,7 – 5,8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40000" y="3960000"/>
            <a:ext cx="208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7,37 - 5,3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2339753" y="252000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0,9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2411760" y="396000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2,07</a:t>
            </a:r>
            <a:endParaRPr lang="cs-CZ" sz="28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627784" y="3240000"/>
            <a:ext cx="1006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0,24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40000" y="3240000"/>
            <a:ext cx="2303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0,63 </a:t>
            </a:r>
            <a:r>
              <a:rPr lang="cs-CZ" sz="2800" b="1" dirty="0"/>
              <a:t>-</a:t>
            </a:r>
            <a:r>
              <a:rPr lang="cs-CZ" sz="2800" b="1" dirty="0" smtClean="0"/>
              <a:t> </a:t>
            </a:r>
            <a:r>
              <a:rPr lang="cs-CZ" sz="2800" b="1" dirty="0" smtClean="0"/>
              <a:t>0,39 </a:t>
            </a:r>
            <a:r>
              <a:rPr lang="cs-CZ" sz="2800" b="1" dirty="0" smtClean="0"/>
              <a:t>=</a:t>
            </a:r>
            <a:endParaRPr lang="cs-CZ" sz="28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9552" y="468000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0,74 </a:t>
            </a:r>
            <a:r>
              <a:rPr lang="cs-CZ" sz="2800" b="1" dirty="0" smtClean="0"/>
              <a:t>- </a:t>
            </a:r>
            <a:r>
              <a:rPr lang="cs-CZ" sz="2800" b="1" dirty="0" smtClean="0"/>
              <a:t>0,2 </a:t>
            </a:r>
            <a:r>
              <a:rPr lang="cs-CZ" sz="2800" b="1" dirty="0" smtClean="0"/>
              <a:t>=</a:t>
            </a:r>
            <a:endParaRPr lang="cs-CZ" sz="28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483768" y="468000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0,54</a:t>
            </a:r>
            <a:endParaRPr lang="cs-CZ" sz="28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39552" y="540000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3,5 - 1,32 =</a:t>
            </a:r>
            <a:endParaRPr lang="cs-CZ" sz="28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447752" y="5400000"/>
            <a:ext cx="1044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2,18</a:t>
            </a:r>
            <a:endParaRPr lang="cs-CZ" sz="28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03536" y="6074132"/>
            <a:ext cx="205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0,8 - </a:t>
            </a:r>
            <a:r>
              <a:rPr lang="cs-CZ" sz="2800" b="1" dirty="0" smtClean="0"/>
              <a:t>0,65 </a:t>
            </a:r>
            <a:r>
              <a:rPr lang="cs-CZ" sz="2800" b="1" dirty="0" smtClean="0"/>
              <a:t>=</a:t>
            </a:r>
            <a:endParaRPr lang="cs-CZ" sz="28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375744" y="6074132"/>
            <a:ext cx="900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0,15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2397059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7" grpId="0"/>
      <p:bldP spid="18" grpId="0"/>
      <p:bldP spid="19" grpId="0"/>
      <p:bldP spid="20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desetinných čísel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70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138,6 </a:t>
            </a:r>
            <a:r>
              <a:rPr lang="cs-CZ" sz="2400" b="1" dirty="0"/>
              <a:t>-</a:t>
            </a:r>
            <a:r>
              <a:rPr lang="cs-CZ" sz="2400" b="1" dirty="0" smtClean="0"/>
              <a:t> 54,7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24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3</a:t>
            </a:r>
            <a:r>
              <a:rPr lang="cs-CZ" sz="2400" b="1" dirty="0" smtClean="0"/>
              <a:t>62,73 - 79,6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78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103,38 - 42,45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432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12,38 - </a:t>
            </a:r>
            <a:r>
              <a:rPr lang="cs-CZ" sz="2400" b="1" dirty="0" smtClean="0"/>
              <a:t>9,57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486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1,64 </a:t>
            </a:r>
            <a:r>
              <a:rPr lang="cs-CZ" sz="2400" b="1" dirty="0" smtClean="0"/>
              <a:t>- </a:t>
            </a:r>
            <a:r>
              <a:rPr lang="cs-CZ" sz="2400" b="1" dirty="0" smtClean="0"/>
              <a:t>1,53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44,7 - </a:t>
            </a:r>
            <a:r>
              <a:rPr lang="cs-CZ" sz="2400" b="1" dirty="0" smtClean="0"/>
              <a:t>21,72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5940000"/>
            <a:ext cx="3707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 </a:t>
            </a:r>
            <a:r>
              <a:rPr lang="cs-CZ" sz="2400" b="1" dirty="0" smtClean="0"/>
              <a:t>- </a:t>
            </a:r>
            <a:r>
              <a:rPr lang="cs-CZ" sz="2400" b="1" dirty="0" smtClean="0"/>
              <a:t>21,31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923928" y="18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138,6</a:t>
            </a:r>
            <a:endParaRPr lang="cs-CZ" sz="2400" b="1" dirty="0"/>
          </a:p>
        </p:txBody>
      </p:sp>
      <p:sp>
        <p:nvSpPr>
          <p:cNvPr id="4" name="Obdélník 3"/>
          <p:cNvSpPr/>
          <p:nvPr/>
        </p:nvSpPr>
        <p:spPr>
          <a:xfrm>
            <a:off x="4103928" y="2160000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54,7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929763" y="2556000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ovéPole 6"/>
          <p:cNvSpPr txBox="1"/>
          <p:nvPr/>
        </p:nvSpPr>
        <p:spPr>
          <a:xfrm>
            <a:off x="4535928" y="252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283928" y="2520000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103928" y="2520000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463928" y="2520000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016000" y="2700000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83,9</a:t>
            </a:r>
            <a:endParaRPr lang="cs-CZ" sz="2400" b="1" u="dbl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923928" y="3687495"/>
            <a:ext cx="1188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362,73</a:t>
            </a:r>
            <a:endParaRPr lang="cs-CZ" sz="2400" b="1" dirty="0"/>
          </a:p>
        </p:txBody>
      </p:sp>
      <p:sp>
        <p:nvSpPr>
          <p:cNvPr id="30" name="Obdélník 29"/>
          <p:cNvSpPr/>
          <p:nvPr/>
        </p:nvSpPr>
        <p:spPr>
          <a:xfrm>
            <a:off x="4111779" y="4047495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79,6</a:t>
            </a:r>
            <a:endParaRPr lang="cs-CZ" b="1" dirty="0"/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4001771" y="44434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607936" y="440749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70011" y="4407495"/>
            <a:ext cx="281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75936" y="44074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995936" y="4407495"/>
            <a:ext cx="362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535936" y="4407495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4787896" y="440747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24008" y="324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283,13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5032133" y="5487695"/>
            <a:ext cx="1204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103,38</a:t>
            </a:r>
            <a:endParaRPr lang="cs-CZ" sz="2400" b="1" dirty="0"/>
          </a:p>
        </p:txBody>
      </p:sp>
      <p:sp>
        <p:nvSpPr>
          <p:cNvPr id="40" name="Obdélník 39"/>
          <p:cNvSpPr/>
          <p:nvPr/>
        </p:nvSpPr>
        <p:spPr>
          <a:xfrm>
            <a:off x="5192027" y="5847695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42,45</a:t>
            </a:r>
            <a:endParaRPr lang="cs-CZ" b="1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5082019" y="62436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5652072" y="6207695"/>
            <a:ext cx="31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400072" y="6207695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220072" y="62076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580072" y="6207695"/>
            <a:ext cx="20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832032" y="620767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340032" y="378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60,93</a:t>
            </a:r>
          </a:p>
        </p:txBody>
      </p:sp>
      <p:sp>
        <p:nvSpPr>
          <p:cNvPr id="49" name="TextovéPole 48"/>
          <p:cNvSpPr txBox="1"/>
          <p:nvPr/>
        </p:nvSpPr>
        <p:spPr>
          <a:xfrm>
            <a:off x="5400064" y="177281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12,38</a:t>
            </a:r>
            <a:endParaRPr lang="cs-CZ" sz="2400" b="1" dirty="0"/>
          </a:p>
        </p:txBody>
      </p:sp>
      <p:sp>
        <p:nvSpPr>
          <p:cNvPr id="50" name="Obdélník 49"/>
          <p:cNvSpPr/>
          <p:nvPr/>
        </p:nvSpPr>
        <p:spPr>
          <a:xfrm>
            <a:off x="5580064" y="2132816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9,57</a:t>
            </a:r>
            <a:endParaRPr lang="cs-CZ" b="1" dirty="0"/>
          </a:p>
        </p:txBody>
      </p:sp>
      <p:cxnSp>
        <p:nvCxnSpPr>
          <p:cNvPr id="51" name="Přímá spojnice 50"/>
          <p:cNvCxnSpPr/>
          <p:nvPr/>
        </p:nvCxnSpPr>
        <p:spPr bwMode="auto">
          <a:xfrm flipV="1">
            <a:off x="5544192" y="2522513"/>
            <a:ext cx="820061" cy="630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6012064" y="2492816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5831928" y="2492816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5580064" y="2492816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5759928" y="2491200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979712" y="4319999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2,81</a:t>
            </a:r>
            <a:endParaRPr lang="cs-CZ" sz="2400" b="1" u="dbl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669896" y="375950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1,64</a:t>
            </a:r>
            <a:endParaRPr lang="cs-CZ" sz="2400" b="1" dirty="0"/>
          </a:p>
        </p:txBody>
      </p:sp>
      <p:sp>
        <p:nvSpPr>
          <p:cNvPr id="68" name="Obdélník 67"/>
          <p:cNvSpPr/>
          <p:nvPr/>
        </p:nvSpPr>
        <p:spPr>
          <a:xfrm>
            <a:off x="5652032" y="4119503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1,53</a:t>
            </a:r>
            <a:endParaRPr lang="cs-CZ" b="1" dirty="0"/>
          </a:p>
        </p:txBody>
      </p:sp>
      <p:cxnSp>
        <p:nvCxnSpPr>
          <p:cNvPr id="69" name="Přímá spojnice 68"/>
          <p:cNvCxnSpPr/>
          <p:nvPr/>
        </p:nvCxnSpPr>
        <p:spPr bwMode="auto">
          <a:xfrm>
            <a:off x="5616160" y="4515503"/>
            <a:ext cx="7738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ovéPole 69"/>
          <p:cNvSpPr txBox="1"/>
          <p:nvPr/>
        </p:nvSpPr>
        <p:spPr>
          <a:xfrm>
            <a:off x="6084032" y="4479503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5903896" y="4479503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5652032" y="4479503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831896" y="4477887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07704" y="486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0,11</a:t>
            </a:r>
            <a:endParaRPr lang="cs-CZ" sz="2400" b="1" u="dbl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6588224" y="5487695"/>
            <a:ext cx="1259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44,7</a:t>
            </a:r>
            <a:endParaRPr lang="cs-CZ" sz="2400" b="1" dirty="0"/>
          </a:p>
        </p:txBody>
      </p:sp>
      <p:sp>
        <p:nvSpPr>
          <p:cNvPr id="86" name="Obdélník 85"/>
          <p:cNvSpPr/>
          <p:nvPr/>
        </p:nvSpPr>
        <p:spPr>
          <a:xfrm>
            <a:off x="6613120" y="5847695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21,72</a:t>
            </a:r>
            <a:endParaRPr lang="cs-CZ" b="1" dirty="0"/>
          </a:p>
        </p:txBody>
      </p:sp>
      <p:cxnSp>
        <p:nvCxnSpPr>
          <p:cNvPr id="87" name="Přímá spojnice 86"/>
          <p:cNvCxnSpPr/>
          <p:nvPr/>
        </p:nvCxnSpPr>
        <p:spPr bwMode="auto">
          <a:xfrm>
            <a:off x="6660232" y="6243695"/>
            <a:ext cx="84011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7194389" y="6207695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7014253" y="6207695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6762389" y="62076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6942253" y="6206079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6588224" y="6206400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052000" y="540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22,98</a:t>
            </a:r>
            <a:endParaRPr lang="cs-CZ" sz="2400" b="1" u="dbl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7312350" y="275139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</a:t>
            </a:r>
            <a:endParaRPr lang="cs-CZ" sz="2400" b="1" dirty="0"/>
          </a:p>
        </p:txBody>
      </p:sp>
      <p:sp>
        <p:nvSpPr>
          <p:cNvPr id="96" name="Obdélník 95"/>
          <p:cNvSpPr/>
          <p:nvPr/>
        </p:nvSpPr>
        <p:spPr>
          <a:xfrm>
            <a:off x="7337246" y="3111351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21,31</a:t>
            </a:r>
            <a:endParaRPr lang="cs-CZ" b="1" dirty="0"/>
          </a:p>
        </p:txBody>
      </p:sp>
      <p:cxnSp>
        <p:nvCxnSpPr>
          <p:cNvPr id="97" name="Přímá spojnice 96"/>
          <p:cNvCxnSpPr/>
          <p:nvPr/>
        </p:nvCxnSpPr>
        <p:spPr bwMode="auto">
          <a:xfrm flipV="1">
            <a:off x="7420086" y="3501610"/>
            <a:ext cx="804385" cy="479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ovéPole 97"/>
          <p:cNvSpPr txBox="1"/>
          <p:nvPr/>
        </p:nvSpPr>
        <p:spPr>
          <a:xfrm>
            <a:off x="7918515" y="3471391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7738379" y="3471391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7486515" y="3471391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7666379" y="3469775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7308304" y="3470096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1979712" y="5940000"/>
            <a:ext cx="1007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51,09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>
          <a:xfrm>
            <a:off x="3929763" y="2225149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81" name="Obdélník 80"/>
          <p:cNvSpPr/>
          <p:nvPr/>
        </p:nvSpPr>
        <p:spPr>
          <a:xfrm>
            <a:off x="4022318" y="4093661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82" name="Obdélník 81"/>
          <p:cNvSpPr/>
          <p:nvPr/>
        </p:nvSpPr>
        <p:spPr>
          <a:xfrm>
            <a:off x="5061222" y="5893861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83" name="Obdélník 82"/>
          <p:cNvSpPr/>
          <p:nvPr/>
        </p:nvSpPr>
        <p:spPr>
          <a:xfrm>
            <a:off x="5413387" y="2160000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84" name="Obdélník 83"/>
          <p:cNvSpPr/>
          <p:nvPr/>
        </p:nvSpPr>
        <p:spPr>
          <a:xfrm>
            <a:off x="5537633" y="4135030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107" name="Obdélník 106"/>
          <p:cNvSpPr/>
          <p:nvPr/>
        </p:nvSpPr>
        <p:spPr>
          <a:xfrm>
            <a:off x="6421387" y="5831949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108" name="Obdélník 107"/>
          <p:cNvSpPr/>
          <p:nvPr/>
        </p:nvSpPr>
        <p:spPr>
          <a:xfrm>
            <a:off x="7169070" y="3132278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8" fill="hold">
                      <p:stCondLst>
                        <p:cond delay="indefinite"/>
                      </p:stCondLst>
                      <p:childTnLst>
                        <p:par>
                          <p:cTn id="409" fill="hold">
                            <p:stCondLst>
                              <p:cond delay="0"/>
                            </p:stCondLst>
                            <p:childTnLst>
                              <p:par>
                                <p:cTn id="4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1" fill="hold">
                      <p:stCondLst>
                        <p:cond delay="indefinite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8" fill="hold">
                      <p:stCondLst>
                        <p:cond delay="indefinite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6" fill="hold">
                      <p:stCondLst>
                        <p:cond delay="indefinite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2" grpId="0"/>
      <p:bldP spid="23" grpId="0"/>
      <p:bldP spid="4" grpId="0"/>
      <p:bldP spid="7" grpId="0"/>
      <p:bldP spid="24" grpId="0"/>
      <p:bldP spid="25" grpId="0"/>
      <p:bldP spid="27" grpId="0"/>
      <p:bldP spid="28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6" grpId="0"/>
      <p:bldP spid="66" grpId="0"/>
      <p:bldP spid="67" grpId="0"/>
      <p:bldP spid="68" grpId="0"/>
      <p:bldP spid="70" grpId="0"/>
      <p:bldP spid="71" grpId="0"/>
      <p:bldP spid="72" grpId="0"/>
      <p:bldP spid="74" grpId="0"/>
      <p:bldP spid="76" grpId="0"/>
      <p:bldP spid="85" grpId="0"/>
      <p:bldP spid="86" grpId="0"/>
      <p:bldP spid="88" grpId="0"/>
      <p:bldP spid="89" grpId="0"/>
      <p:bldP spid="90" grpId="0"/>
      <p:bldP spid="92" grpId="0"/>
      <p:bldP spid="93" grpId="0"/>
      <p:bldP spid="94" grpId="0"/>
      <p:bldP spid="95" grpId="0"/>
      <p:bldP spid="96" grpId="0"/>
      <p:bldP spid="98" grpId="0"/>
      <p:bldP spid="99" grpId="0"/>
      <p:bldP spid="100" grpId="0"/>
      <p:bldP spid="102" grpId="0"/>
      <p:bldP spid="103" grpId="0"/>
      <p:bldP spid="106" grpId="0"/>
      <p:bldP spid="5" grpId="0"/>
      <p:bldP spid="81" grpId="0"/>
      <p:bldP spid="82" grpId="0"/>
      <p:bldP spid="83" grpId="0"/>
      <p:bldP spid="84" grpId="0"/>
      <p:bldP spid="107" grpId="0"/>
      <p:bldP spid="1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40000" y="2520000"/>
            <a:ext cx="4734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112,8 - (65,53 + 17,267)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40000" y="396000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</a:t>
            </a:r>
            <a:r>
              <a:rPr lang="cs-CZ" sz="2800" b="1" dirty="0"/>
              <a:t>+ </a:t>
            </a:r>
            <a:r>
              <a:rPr lang="cs-CZ" sz="2800" b="1" dirty="0" smtClean="0"/>
              <a:t>17,267 </a:t>
            </a:r>
            <a:r>
              <a:rPr lang="cs-CZ" sz="2800" b="1" dirty="0"/>
              <a:t>-</a:t>
            </a:r>
            <a:r>
              <a:rPr lang="cs-CZ" sz="2800" b="1" dirty="0" smtClean="0"/>
              <a:t> 65,53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4788024" y="252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30,003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788024" y="3960000"/>
            <a:ext cx="1620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64,537</a:t>
            </a:r>
            <a:endParaRPr lang="cs-CZ" sz="28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572000" y="324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161,063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40000" y="3240000"/>
            <a:ext cx="4734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</a:t>
            </a:r>
            <a:r>
              <a:rPr lang="cs-CZ" sz="2800" b="1" dirty="0"/>
              <a:t>+ </a:t>
            </a:r>
            <a:r>
              <a:rPr lang="cs-CZ" sz="2800" b="1" dirty="0" smtClean="0"/>
              <a:t>65,53 </a:t>
            </a:r>
            <a:r>
              <a:rPr lang="cs-CZ" sz="2800" b="1" dirty="0"/>
              <a:t>-</a:t>
            </a:r>
            <a:r>
              <a:rPr lang="cs-CZ" sz="2800" b="1" dirty="0" smtClean="0"/>
              <a:t> 17,267 =</a:t>
            </a:r>
            <a:endParaRPr lang="cs-CZ" sz="28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9552" y="4680000"/>
            <a:ext cx="4734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112,8 - (65,53 - 17,267) =</a:t>
            </a:r>
            <a:endParaRPr lang="cs-CZ" sz="28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680000" y="468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64,537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539552" y="5400000"/>
            <a:ext cx="4734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112,8 - 65,53 - 17,267 =</a:t>
            </a:r>
            <a:endParaRPr lang="cs-CZ" sz="28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4680000" y="540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30,003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0" y="594928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Pokud je ve výrazu závorka, počítáme nejprve ji, pokud je výraz bez závorky počítáme postupně zleva doprava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13085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7" grpId="0"/>
      <p:bldP spid="18" grpId="0"/>
      <p:bldP spid="19" grpId="0"/>
      <p:bldP spid="20" grpId="0"/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2034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3240000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22,73 </a:t>
            </a:r>
            <a:r>
              <a:rPr lang="cs-CZ" sz="2400" b="1" dirty="0" smtClean="0"/>
              <a:t>+ (8,62 </a:t>
            </a:r>
            <a:r>
              <a:rPr lang="cs-CZ" sz="2400" b="1" dirty="0"/>
              <a:t>-</a:t>
            </a:r>
            <a:r>
              <a:rPr lang="cs-CZ" sz="2400" b="1" dirty="0" smtClean="0"/>
              <a:t> </a:t>
            </a:r>
            <a:r>
              <a:rPr lang="cs-CZ" sz="2400" b="1" dirty="0" smtClean="0"/>
              <a:t>7,03)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432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457,86 </a:t>
            </a:r>
            <a:r>
              <a:rPr lang="cs-CZ" sz="2400" b="1" dirty="0" smtClean="0"/>
              <a:t>- </a:t>
            </a:r>
            <a:r>
              <a:rPr lang="cs-CZ" sz="2400" b="1" dirty="0" smtClean="0"/>
              <a:t>179,76 </a:t>
            </a:r>
            <a:r>
              <a:rPr lang="cs-CZ" sz="24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8064000" y="3240000"/>
            <a:ext cx="1066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24,32</a:t>
            </a:r>
            <a:endParaRPr lang="cs-CZ" sz="24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8064000" y="4320000"/>
            <a:ext cx="10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278,1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216108" y="3780000"/>
            <a:ext cx="927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0,33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780000"/>
            <a:ext cx="5220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</a:t>
            </a:r>
            <a:r>
              <a:rPr lang="cs-CZ" sz="2400" b="1" dirty="0" smtClean="0"/>
              <a:t>0,81 </a:t>
            </a:r>
            <a:r>
              <a:rPr lang="cs-CZ" sz="2400" b="1" dirty="0"/>
              <a:t>+ </a:t>
            </a:r>
            <a:r>
              <a:rPr lang="cs-CZ" sz="2400" b="1" dirty="0" smtClean="0"/>
              <a:t>0,6) – (0,13 + </a:t>
            </a:r>
            <a:r>
              <a:rPr lang="cs-CZ" sz="2400" b="1" dirty="0" smtClean="0"/>
              <a:t>0,95)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172399" y="2700000"/>
            <a:ext cx="958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42,43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-1" y="4860000"/>
            <a:ext cx="457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200,75 - </a:t>
            </a:r>
            <a:r>
              <a:rPr lang="cs-CZ" sz="2400" b="1" dirty="0" smtClean="0"/>
              <a:t>67,02 </a:t>
            </a:r>
            <a:r>
              <a:rPr lang="cs-CZ" sz="2400" b="1" dirty="0" smtClean="0"/>
              <a:t>- 70,7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5940000"/>
            <a:ext cx="399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4,545 – (7 - 3,74) </a:t>
            </a:r>
            <a:r>
              <a:rPr lang="cs-CZ" sz="2400" b="1" dirty="0"/>
              <a:t>+ </a:t>
            </a:r>
            <a:r>
              <a:rPr lang="cs-CZ" sz="2400" b="1" dirty="0" smtClean="0"/>
              <a:t>7,777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7956376" y="4860000"/>
            <a:ext cx="1171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63,03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244408" y="594000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9,062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8064000" y="5400000"/>
            <a:ext cx="1063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80,71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57,64 </a:t>
            </a:r>
            <a:r>
              <a:rPr lang="cs-CZ" sz="2400" b="1" dirty="0"/>
              <a:t>+ </a:t>
            </a:r>
            <a:r>
              <a:rPr lang="cs-CZ" sz="2400" b="1" dirty="0" smtClean="0"/>
              <a:t>82,7 – (</a:t>
            </a:r>
            <a:r>
              <a:rPr lang="cs-CZ" sz="2400" b="1" dirty="0" smtClean="0"/>
              <a:t>48,43 </a:t>
            </a:r>
            <a:r>
              <a:rPr lang="cs-CZ" sz="2400" b="1" dirty="0" smtClean="0"/>
              <a:t>+ </a:t>
            </a:r>
            <a:r>
              <a:rPr lang="cs-CZ" sz="2400" b="1" dirty="0" smtClean="0"/>
              <a:t>11,2)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7000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23,7 </a:t>
            </a:r>
            <a:r>
              <a:rPr lang="cs-CZ" sz="2400" b="1" dirty="0"/>
              <a:t>-</a:t>
            </a:r>
            <a:r>
              <a:rPr lang="cs-CZ" sz="2400" b="1" dirty="0" smtClean="0"/>
              <a:t> 18,62 + </a:t>
            </a:r>
            <a:r>
              <a:rPr lang="cs-CZ" sz="2400" b="1" dirty="0" smtClean="0"/>
              <a:t>37,35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7308000" y="269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7304624" y="323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7308000" y="377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>
            <a:off x="7308000" y="431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bdélník 25"/>
          <p:cNvSpPr/>
          <p:nvPr/>
        </p:nvSpPr>
        <p:spPr bwMode="auto">
          <a:xfrm>
            <a:off x="7304624" y="486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7304623" y="540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7304623" y="594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63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3" grpId="0" animBg="1"/>
      <p:bldP spid="3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2505</TotalTime>
  <Words>361</Words>
  <Application>Microsoft Office PowerPoint</Application>
  <PresentationFormat>Předvádění na obrazovce (4:3)</PresentationFormat>
  <Paragraphs>150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Odčítání desetinných čísel</vt:lpstr>
      <vt:lpstr>Odčítání desetinných čísel</vt:lpstr>
      <vt:lpstr>V obchodě:</vt:lpstr>
      <vt:lpstr>Odčítání desetinných čísel</vt:lpstr>
      <vt:lpstr>Odčítání desetinných čísel</vt:lpstr>
      <vt:lpstr>Odčítání desetinných čísel</vt:lpstr>
      <vt:lpstr>Odčítání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352</cp:revision>
  <dcterms:created xsi:type="dcterms:W3CDTF">2012-01-02T08:14:14Z</dcterms:created>
  <dcterms:modified xsi:type="dcterms:W3CDTF">2020-03-24T15:43:45Z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