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7"/>
  </p:notesMasterIdLst>
  <p:handoutMasterIdLst>
    <p:handoutMasterId r:id="rId8"/>
  </p:handoutMasterIdLst>
  <p:sldIdLst>
    <p:sldId id="256" r:id="rId2"/>
    <p:sldId id="303" r:id="rId3"/>
    <p:sldId id="306" r:id="rId4"/>
    <p:sldId id="312" r:id="rId5"/>
    <p:sldId id="310" r:id="rId6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>
        <p:scale>
          <a:sx n="123" d="100"/>
          <a:sy n="123" d="100"/>
        </p:scale>
        <p:origin x="-702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404664"/>
            <a:ext cx="9144000" cy="1462088"/>
          </a:xfrm>
        </p:spPr>
        <p:txBody>
          <a:bodyPr/>
          <a:lstStyle/>
          <a:p>
            <a:pPr algn="ctr"/>
            <a:r>
              <a:rPr lang="cs-CZ" dirty="0" smtClean="0"/>
              <a:t>Zaokrouhlování </a:t>
            </a:r>
            <a:r>
              <a:rPr lang="cs-CZ" dirty="0"/>
              <a:t>desetinných čísel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</a:t>
            </a:r>
            <a:r>
              <a:rPr lang="cs-CZ" dirty="0" smtClean="0"/>
              <a:t>5. </a:t>
            </a:r>
            <a:r>
              <a:rPr lang="cs-CZ" dirty="0" smtClean="0"/>
              <a:t>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14313"/>
            <a:ext cx="8532440" cy="982439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Zaokrouhlování desetinných čísel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1259632" y="1944194"/>
            <a:ext cx="468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Zaokrouhlete číslo 5 </a:t>
            </a:r>
            <a:r>
              <a:rPr lang="cs-CZ" sz="2000" b="1" dirty="0" smtClean="0"/>
              <a:t>638,26 </a:t>
            </a:r>
            <a:r>
              <a:rPr lang="cs-CZ" sz="2000" b="1" dirty="0" smtClean="0"/>
              <a:t>na:</a:t>
            </a:r>
            <a:endParaRPr lang="cs-CZ" sz="20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1494126" y="2708920"/>
            <a:ext cx="12387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a) tisíce</a:t>
            </a:r>
            <a:endParaRPr lang="cs-CZ" sz="2000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1494126" y="3353082"/>
            <a:ext cx="14934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b) stovky</a:t>
            </a:r>
            <a:endParaRPr lang="cs-CZ" sz="20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1494126" y="4037002"/>
            <a:ext cx="14934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c) desítky</a:t>
            </a:r>
            <a:endParaRPr lang="cs-CZ" sz="20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1494126" y="4685074"/>
            <a:ext cx="17981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d) jednotky</a:t>
            </a:r>
            <a:endParaRPr lang="cs-CZ" sz="20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1494126" y="5405154"/>
            <a:ext cx="17981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e) desetiny</a:t>
            </a:r>
            <a:endParaRPr lang="cs-CZ" sz="2000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3654126" y="2708920"/>
            <a:ext cx="1547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5 </a:t>
            </a:r>
            <a:r>
              <a:rPr lang="cs-CZ" sz="2000" b="1" dirty="0" smtClean="0">
                <a:solidFill>
                  <a:srgbClr val="FF0000"/>
                </a:solidFill>
              </a:rPr>
              <a:t>6</a:t>
            </a:r>
            <a:r>
              <a:rPr lang="cs-CZ" sz="2000" b="1" dirty="0" smtClean="0"/>
              <a:t>38,26 </a:t>
            </a:r>
            <a:r>
              <a:rPr lang="cs-CZ" sz="2000" b="1" dirty="0" smtClean="0">
                <a:latin typeface="Cambria Math"/>
                <a:ea typeface="Cambria Math"/>
              </a:rPr>
              <a:t>≐</a:t>
            </a:r>
            <a:endParaRPr lang="cs-CZ" sz="2000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5058054" y="3353082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5 600</a:t>
            </a:r>
            <a:endParaRPr lang="cs-CZ" sz="20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5058054" y="2708920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6 000</a:t>
            </a:r>
            <a:endParaRPr lang="cs-CZ" sz="2000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3654126" y="3353082"/>
            <a:ext cx="1475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5 </a:t>
            </a:r>
            <a:r>
              <a:rPr lang="cs-CZ" sz="2000" b="1" dirty="0" smtClean="0"/>
              <a:t>6</a:t>
            </a:r>
            <a:r>
              <a:rPr lang="cs-CZ" sz="2000" b="1" dirty="0" smtClean="0">
                <a:solidFill>
                  <a:srgbClr val="FF0000"/>
                </a:solidFill>
              </a:rPr>
              <a:t>3</a:t>
            </a:r>
            <a:r>
              <a:rPr lang="cs-CZ" sz="2000" b="1" dirty="0" smtClean="0"/>
              <a:t>8,26 </a:t>
            </a:r>
            <a:r>
              <a:rPr lang="cs-CZ" sz="2000" b="1" dirty="0" smtClean="0">
                <a:latin typeface="Cambria Math"/>
                <a:ea typeface="Cambria Math"/>
              </a:rPr>
              <a:t>≐</a:t>
            </a:r>
            <a:endParaRPr lang="cs-CZ" sz="2000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3654126" y="4037002"/>
            <a:ext cx="1547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5 </a:t>
            </a:r>
            <a:r>
              <a:rPr lang="cs-CZ" sz="2000" b="1" dirty="0" smtClean="0"/>
              <a:t>63</a:t>
            </a:r>
            <a:r>
              <a:rPr lang="cs-CZ" sz="2000" b="1" dirty="0" smtClean="0">
                <a:solidFill>
                  <a:srgbClr val="FF0000"/>
                </a:solidFill>
              </a:rPr>
              <a:t>8</a:t>
            </a:r>
            <a:r>
              <a:rPr lang="cs-CZ" sz="2000" b="1" dirty="0" smtClean="0"/>
              <a:t>,26 </a:t>
            </a:r>
            <a:r>
              <a:rPr lang="cs-CZ" sz="2000" b="1" dirty="0" smtClean="0">
                <a:latin typeface="Cambria Math"/>
                <a:ea typeface="Cambria Math"/>
              </a:rPr>
              <a:t>≐</a:t>
            </a:r>
            <a:endParaRPr lang="cs-CZ" sz="2000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3654126" y="4685074"/>
            <a:ext cx="1547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5 </a:t>
            </a:r>
            <a:r>
              <a:rPr lang="cs-CZ" sz="2000" b="1" dirty="0" smtClean="0"/>
              <a:t>638,</a:t>
            </a:r>
            <a:r>
              <a:rPr lang="cs-CZ" sz="2000" b="1" dirty="0" smtClean="0">
                <a:solidFill>
                  <a:srgbClr val="FF0000"/>
                </a:solidFill>
              </a:rPr>
              <a:t>2</a:t>
            </a:r>
            <a:r>
              <a:rPr lang="cs-CZ" sz="2000" b="1" dirty="0" smtClean="0"/>
              <a:t>6 </a:t>
            </a:r>
            <a:r>
              <a:rPr lang="cs-CZ" sz="2000" b="1" dirty="0" smtClean="0">
                <a:latin typeface="Cambria Math"/>
                <a:ea typeface="Cambria Math"/>
              </a:rPr>
              <a:t>≐</a:t>
            </a:r>
            <a:endParaRPr lang="cs-CZ" sz="2000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3654126" y="5405154"/>
            <a:ext cx="1547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5 </a:t>
            </a:r>
            <a:r>
              <a:rPr lang="cs-CZ" sz="2000" b="1" dirty="0" smtClean="0"/>
              <a:t>638,2</a:t>
            </a:r>
            <a:r>
              <a:rPr lang="cs-CZ" sz="2000" b="1" dirty="0" smtClean="0">
                <a:solidFill>
                  <a:srgbClr val="FF0000"/>
                </a:solidFill>
              </a:rPr>
              <a:t>6</a:t>
            </a:r>
            <a:r>
              <a:rPr lang="cs-CZ" sz="2000" b="1" dirty="0" smtClean="0"/>
              <a:t> </a:t>
            </a:r>
            <a:r>
              <a:rPr lang="cs-CZ" sz="2000" b="1" dirty="0" smtClean="0">
                <a:latin typeface="Cambria Math"/>
                <a:ea typeface="Cambria Math"/>
              </a:rPr>
              <a:t>≐</a:t>
            </a:r>
            <a:endParaRPr lang="cs-CZ" sz="20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5058054" y="4037002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5 640</a:t>
            </a:r>
            <a:endParaRPr lang="cs-CZ" sz="20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5058054" y="4685074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5 638</a:t>
            </a:r>
            <a:endParaRPr lang="cs-CZ" sz="20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5058054" y="5405154"/>
            <a:ext cx="11701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5 638,3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25792586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2" grpId="0"/>
      <p:bldP spid="43" grpId="0"/>
      <p:bldP spid="44" grpId="0"/>
      <p:bldP spid="45" grpId="0"/>
      <p:bldP spid="46" grpId="0"/>
      <p:bldP spid="51" grpId="0"/>
      <p:bldP spid="53" grpId="0"/>
      <p:bldP spid="54" grpId="0"/>
      <p:bldP spid="67" grpId="0"/>
      <p:bldP spid="68" grpId="0"/>
      <p:bldP spid="69" grpId="0"/>
      <p:bldP spid="70" grpId="0"/>
      <p:bldP spid="76" grpId="0"/>
      <p:bldP spid="77" grpId="0"/>
      <p:bldP spid="7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39577" y="0"/>
            <a:ext cx="8404423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Zaokrouhlování desetinných čísel</a:t>
            </a:r>
            <a:endParaRPr lang="cs-CZ" sz="32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72008" y="2052000"/>
            <a:ext cx="5436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Postup při zaokrouhlování desetinných čísel</a:t>
            </a:r>
            <a:endParaRPr lang="cs-CZ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4977872" y="2052000"/>
            <a:ext cx="4490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j</a:t>
            </a:r>
            <a:r>
              <a:rPr lang="cs-CZ" b="1" dirty="0" smtClean="0"/>
              <a:t>e obdobný jako u čísel přirozených.</a:t>
            </a:r>
            <a:endParaRPr lang="cs-CZ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0" y="2484000"/>
            <a:ext cx="91440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900" b="1" dirty="0" smtClean="0"/>
              <a:t>Zaokrouhlujeme vždy podle číslice, která následuje vpravo (následující řád).</a:t>
            </a:r>
            <a:endParaRPr lang="cs-CZ" sz="19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0" y="2916000"/>
            <a:ext cx="91440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Pokud je následující číslice za řádem na nějž zaokrouhluji 0; 1; 2; 3 nebo 4</a:t>
            </a:r>
            <a:endParaRPr lang="cs-CZ" sz="19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0" y="3276000"/>
            <a:ext cx="9144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zaokrouhluji dolů, tj. ponechám číslici v řádu na nějž zaokrouhluji a ostatní číslice za desetinnou čárkou vynechám.</a:t>
            </a:r>
            <a:endParaRPr lang="cs-CZ" sz="19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0" y="4356000"/>
            <a:ext cx="91440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Pokud je následující číslice za řádem na nějž zaokrouhluji 5; 6; 7; 8 nebo 9</a:t>
            </a:r>
            <a:endParaRPr lang="cs-CZ" sz="19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0" y="4716000"/>
            <a:ext cx="9144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zaokrouhluji nahoru, tj. zvětším číslici v řádu na nějž zaokrouhluji o jednotku a ostatní číslice za desetinnou čárkou vynechám.</a:t>
            </a:r>
            <a:endParaRPr lang="cs-CZ" sz="19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907704" y="594000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</a:t>
            </a:r>
            <a:endParaRPr lang="cs-CZ" sz="28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2339752" y="5940000"/>
            <a:ext cx="2690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,</a:t>
            </a:r>
            <a:endParaRPr lang="cs-CZ" sz="28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2411760" y="5940000"/>
            <a:ext cx="288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7</a:t>
            </a:r>
            <a:endParaRPr lang="cs-CZ" sz="28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2627784" y="594000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4</a:t>
            </a:r>
            <a:endParaRPr lang="cs-CZ" sz="28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2123728" y="5940000"/>
            <a:ext cx="288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</a:t>
            </a:r>
            <a:endParaRPr lang="cs-CZ" sz="2800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5652120" y="5940000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</a:t>
            </a:r>
            <a:endParaRPr lang="cs-CZ" sz="28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6039664" y="5940000"/>
            <a:ext cx="332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,</a:t>
            </a:r>
            <a:endParaRPr lang="cs-CZ" sz="28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6156176" y="5940000"/>
            <a:ext cx="288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7</a:t>
            </a:r>
            <a:endParaRPr lang="cs-CZ" sz="28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6372200" y="5940000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</a:t>
            </a:r>
            <a:endParaRPr lang="cs-CZ" sz="28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5868144" y="5940000"/>
            <a:ext cx="343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</a:t>
            </a:r>
            <a:endParaRPr lang="cs-CZ" sz="28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0" y="5404574"/>
            <a:ext cx="3491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3399"/>
                </a:solidFill>
              </a:rPr>
              <a:t>Zaokrouhlete na </a:t>
            </a:r>
            <a:r>
              <a:rPr lang="cs-CZ" sz="2000" b="1" dirty="0" smtClean="0">
                <a:solidFill>
                  <a:srgbClr val="003399"/>
                </a:solidFill>
              </a:rPr>
              <a:t>desetiny</a:t>
            </a:r>
            <a:r>
              <a:rPr lang="cs-CZ" sz="2000" b="1" dirty="0" smtClean="0">
                <a:solidFill>
                  <a:srgbClr val="003399"/>
                </a:solidFill>
              </a:rPr>
              <a:t>:</a:t>
            </a:r>
            <a:endParaRPr lang="cs-CZ" sz="2000" b="1" dirty="0">
              <a:solidFill>
                <a:srgbClr val="003399"/>
              </a:solidFill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6156000" y="5940000"/>
            <a:ext cx="288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8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241567170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000"/>
                            </p:stCondLst>
                            <p:childTnLst>
                              <p:par>
                                <p:cTn id="148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9" dur="250" autoRev="1" fill="remove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50" dur="250" autoRev="1" fill="remove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1" dur="250" autoRev="1" fill="remove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2" dur="250" autoRev="1" fill="remove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2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5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1" grpId="0"/>
      <p:bldP spid="22" grpId="0"/>
      <p:bldP spid="23" grpId="0"/>
      <p:bldP spid="24" grpId="0"/>
      <p:bldP spid="27" grpId="0"/>
      <p:bldP spid="28" grpId="0"/>
      <p:bldP spid="10" grpId="0"/>
      <p:bldP spid="30" grpId="0"/>
      <p:bldP spid="31" grpId="0"/>
      <p:bldP spid="31" grpId="1"/>
      <p:bldP spid="33" grpId="0"/>
      <p:bldP spid="33" grpId="1"/>
      <p:bldP spid="33" grpId="2"/>
      <p:bldP spid="35" grpId="0"/>
      <p:bldP spid="37" grpId="0"/>
      <p:bldP spid="38" grpId="0"/>
      <p:bldP spid="39" grpId="0"/>
      <p:bldP spid="39" grpId="1"/>
      <p:bldP spid="40" grpId="0"/>
      <p:bldP spid="40" grpId="1"/>
      <p:bldP spid="40" grpId="2"/>
      <p:bldP spid="42" grpId="0"/>
      <p:bldP spid="11" grpId="0"/>
      <p:bldP spid="45" grpId="0"/>
      <p:bldP spid="4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460432" cy="910431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Zaokrouhlování </a:t>
            </a:r>
            <a:r>
              <a:rPr lang="cs-CZ" dirty="0"/>
              <a:t>desetinných čísel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49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Zaokrouhli desetinná čísla na:</a:t>
            </a:r>
            <a:endParaRPr lang="cs-CZ" sz="28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359999" y="2520000"/>
            <a:ext cx="1817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jednotky: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360000" y="3240000"/>
            <a:ext cx="1835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3,24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r>
              <a:rPr lang="cs-CZ" sz="2400" b="1" dirty="0" smtClean="0"/>
              <a:t> </a:t>
            </a:r>
            <a:endParaRPr lang="cs-CZ" sz="24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403648" y="3240000"/>
            <a:ext cx="4856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3</a:t>
            </a:r>
            <a:endParaRPr lang="cs-CZ" sz="2400" b="1" u="dbl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360001" y="3960000"/>
            <a:ext cx="1115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5,54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403648" y="3960000"/>
            <a:ext cx="440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6</a:t>
            </a:r>
            <a:endParaRPr lang="cs-CZ" sz="2400" b="1" u="dbl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360001" y="4680000"/>
            <a:ext cx="1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desítky</a:t>
            </a:r>
            <a:r>
              <a:rPr lang="cs-CZ" sz="2400" b="1" dirty="0" smtClean="0"/>
              <a:t>: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360000" y="5400000"/>
            <a:ext cx="1313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76,05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619672" y="5400000"/>
            <a:ext cx="557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80</a:t>
            </a:r>
            <a:endParaRPr lang="cs-CZ" sz="2400" b="1" u="dbl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360000" y="6120000"/>
            <a:ext cx="1313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244,8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endParaRPr lang="cs-CZ" sz="24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1475656" y="6120000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240</a:t>
            </a:r>
            <a:endParaRPr lang="cs-CZ" sz="2400" b="1" u="dbl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5760000" y="2520000"/>
            <a:ext cx="1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desetiny:</a:t>
            </a:r>
            <a:endParaRPr lang="cs-CZ" sz="24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5760001" y="3240000"/>
            <a:ext cx="1138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1,37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endParaRPr lang="cs-CZ" sz="24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6795511" y="3240000"/>
            <a:ext cx="6568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1,4</a:t>
            </a:r>
            <a:endParaRPr lang="cs-CZ" sz="2400" b="1" u="dbl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5760000" y="3960000"/>
            <a:ext cx="1260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0,12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endParaRPr lang="cs-CZ" sz="24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6876256" y="3960000"/>
            <a:ext cx="7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0,1</a:t>
            </a:r>
            <a:endParaRPr lang="cs-CZ" sz="2400" b="1" u="dbl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5760000" y="4680000"/>
            <a:ext cx="144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setiny:</a:t>
            </a:r>
            <a:endParaRPr lang="cs-CZ" sz="24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5760000" y="5400000"/>
            <a:ext cx="1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32,234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endParaRPr lang="cs-CZ" sz="24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7092280" y="5402342"/>
            <a:ext cx="12354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32,23</a:t>
            </a:r>
            <a:endParaRPr lang="cs-CZ" sz="2400" b="1" u="dbl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5760001" y="6120000"/>
            <a:ext cx="1332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2,058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endParaRPr lang="cs-CZ" sz="24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6948264" y="6120000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2,06</a:t>
            </a:r>
            <a:endParaRPr lang="cs-CZ" sz="2400" b="1" u="dbl" dirty="0"/>
          </a:p>
        </p:txBody>
      </p:sp>
    </p:spTree>
    <p:extLst>
      <p:ext uri="{BB962C8B-B14F-4D97-AF65-F5344CB8AC3E}">
        <p14:creationId xmlns:p14="http://schemas.microsoft.com/office/powerpoint/2010/main" val="314165597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4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9" grpId="0"/>
      <p:bldP spid="40" grpId="0"/>
      <p:bldP spid="43" grpId="0"/>
      <p:bldP spid="44" grpId="0"/>
      <p:bldP spid="45" grpId="0"/>
      <p:bldP spid="47" grpId="0"/>
      <p:bldP spid="48" grpId="0"/>
      <p:bldP spid="49" grpId="0"/>
      <p:bldP spid="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460432" cy="910431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Zaokrouhlování </a:t>
            </a:r>
            <a:r>
              <a:rPr lang="cs-CZ" dirty="0"/>
              <a:t>desetinných čísel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08000"/>
            <a:ext cx="9144000" cy="49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Zaokrouhli desetinná čísla postupně na:</a:t>
            </a:r>
            <a:endParaRPr lang="cs-CZ" sz="28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0" y="234000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Stovky, desítky</a:t>
            </a:r>
            <a:r>
              <a:rPr lang="cs-CZ" sz="2400" b="1" dirty="0" smtClean="0"/>
              <a:t>, </a:t>
            </a:r>
            <a:r>
              <a:rPr lang="cs-CZ" sz="2400" b="1" dirty="0" smtClean="0"/>
              <a:t>jednotky a desetiny. </a:t>
            </a:r>
            <a:br>
              <a:rPr lang="cs-CZ" sz="2400" b="1" dirty="0" smtClean="0"/>
            </a:br>
            <a:r>
              <a:rPr lang="cs-CZ" sz="2400" b="1" dirty="0" smtClean="0"/>
              <a:t>Výsledky </a:t>
            </a:r>
            <a:r>
              <a:rPr lang="cs-CZ" sz="2400" b="1" dirty="0" smtClean="0"/>
              <a:t>poté srovnej podle velikosti od nejmenšího: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359999" y="3240000"/>
            <a:ext cx="1583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513,84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r>
              <a:rPr lang="cs-CZ" sz="2400" b="1" dirty="0" smtClean="0"/>
              <a:t> </a:t>
            </a:r>
            <a:endParaRPr lang="cs-CZ" sz="24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360000" y="4320000"/>
            <a:ext cx="15477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513,84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r>
              <a:rPr lang="cs-CZ" sz="2400" b="1" dirty="0" smtClean="0"/>
              <a:t> </a:t>
            </a:r>
            <a:endParaRPr lang="cs-CZ" sz="24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360001" y="4860000"/>
            <a:ext cx="1475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513,84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r>
              <a:rPr lang="cs-CZ" sz="2400" b="1" dirty="0" smtClean="0"/>
              <a:t> </a:t>
            </a:r>
            <a:endParaRPr lang="cs-CZ" sz="2400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360001" y="3780000"/>
            <a:ext cx="1547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513,84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r>
              <a:rPr lang="cs-CZ" sz="2400" b="1" dirty="0" smtClean="0"/>
              <a:t> </a:t>
            </a:r>
            <a:endParaRPr lang="cs-CZ" sz="24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4860032" y="3240000"/>
            <a:ext cx="1692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 </a:t>
            </a:r>
            <a:r>
              <a:rPr lang="cs-CZ" sz="2400" b="1" dirty="0" smtClean="0"/>
              <a:t>267,36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r>
              <a:rPr lang="cs-CZ" sz="2400" b="1" dirty="0" smtClean="0"/>
              <a:t> </a:t>
            </a:r>
            <a:endParaRPr lang="cs-CZ" sz="2400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4860033" y="4320000"/>
            <a:ext cx="1728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1 </a:t>
            </a:r>
            <a:r>
              <a:rPr lang="cs-CZ" sz="2400" b="1" dirty="0" smtClean="0"/>
              <a:t>267,36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r>
              <a:rPr lang="cs-CZ" sz="2400" b="1" dirty="0" smtClean="0"/>
              <a:t> </a:t>
            </a:r>
            <a:endParaRPr lang="cs-CZ" sz="24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4860033" y="4860000"/>
            <a:ext cx="1728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1 </a:t>
            </a:r>
            <a:r>
              <a:rPr lang="cs-CZ" sz="2400" b="1" dirty="0" smtClean="0"/>
              <a:t>267,36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r>
              <a:rPr lang="cs-CZ" sz="2400" b="1" dirty="0" smtClean="0"/>
              <a:t> </a:t>
            </a:r>
            <a:endParaRPr lang="cs-CZ" sz="2400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4860033" y="3780000"/>
            <a:ext cx="1728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1 </a:t>
            </a:r>
            <a:r>
              <a:rPr lang="cs-CZ" sz="2400" b="1" dirty="0" smtClean="0"/>
              <a:t>267,36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r>
              <a:rPr lang="cs-CZ" sz="2400" b="1" dirty="0" smtClean="0"/>
              <a:t> </a:t>
            </a:r>
            <a:endParaRPr lang="cs-CZ" sz="2400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1224000" y="3240000"/>
            <a:ext cx="16921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500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1476000" y="4860000"/>
            <a:ext cx="1404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513,8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1368000" y="4320000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514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64" name="TextovéPole 63"/>
          <p:cNvSpPr txBox="1"/>
          <p:nvPr/>
        </p:nvSpPr>
        <p:spPr>
          <a:xfrm>
            <a:off x="1548000" y="3780000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510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65" name="TextovéPole 64"/>
          <p:cNvSpPr txBox="1"/>
          <p:nvPr/>
        </p:nvSpPr>
        <p:spPr>
          <a:xfrm>
            <a:off x="6264000" y="3780000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1 270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66" name="TextovéPole 65"/>
          <p:cNvSpPr txBox="1"/>
          <p:nvPr/>
        </p:nvSpPr>
        <p:spPr>
          <a:xfrm>
            <a:off x="6372000" y="4320000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1 267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6192000" y="4860000"/>
            <a:ext cx="1776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1 267,4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6156000" y="3240000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1 </a:t>
            </a:r>
            <a:r>
              <a:rPr lang="cs-CZ" sz="2400" b="1" dirty="0" smtClean="0">
                <a:solidFill>
                  <a:srgbClr val="FF0000"/>
                </a:solidFill>
              </a:rPr>
              <a:t>300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0" y="5383615"/>
            <a:ext cx="9144000" cy="49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500 &lt; 510 &lt; 513,8 &lt; 514</a:t>
            </a:r>
            <a:endParaRPr lang="cs-CZ" sz="2800" b="1" dirty="0"/>
          </a:p>
        </p:txBody>
      </p:sp>
      <p:sp>
        <p:nvSpPr>
          <p:cNvPr id="31" name="Rectangle 3"/>
          <p:cNvSpPr txBox="1">
            <a:spLocks noChangeArrowheads="1"/>
          </p:cNvSpPr>
          <p:nvPr/>
        </p:nvSpPr>
        <p:spPr bwMode="auto">
          <a:xfrm>
            <a:off x="0" y="6021288"/>
            <a:ext cx="9144000" cy="49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1 267 &lt; 1 267,4 &lt; 1 270 &lt; 1 300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334740148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3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3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63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3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05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5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5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35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4" grpId="0"/>
      <p:bldP spid="25" grpId="0"/>
      <p:bldP spid="36" grpId="0"/>
      <p:bldP spid="38" grpId="0"/>
      <p:bldP spid="51" grpId="0"/>
      <p:bldP spid="52" grpId="0"/>
      <p:bldP spid="53" grpId="0"/>
      <p:bldP spid="54" grpId="0"/>
      <p:bldP spid="59" grpId="0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7" grpId="0"/>
      <p:bldP spid="67" grpId="1"/>
      <p:bldP spid="68" grpId="0"/>
      <p:bldP spid="68" grpId="1"/>
      <p:bldP spid="30" grpId="0"/>
      <p:bldP spid="31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2316</TotalTime>
  <Words>292</Words>
  <Application>Microsoft Office PowerPoint</Application>
  <PresentationFormat>Předvádění na obrazovce (4:3)</PresentationFormat>
  <Paragraphs>86</Paragraphs>
  <Slides>5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Prezentace školení zaměstnanců</vt:lpstr>
      <vt:lpstr>Zaokrouhlování desetinných čísel</vt:lpstr>
      <vt:lpstr>Zaokrouhlování desetinných čísel</vt:lpstr>
      <vt:lpstr>Zaokrouhlování desetinných čísel</vt:lpstr>
      <vt:lpstr>Zaokrouhlování desetinných čísel</vt:lpstr>
      <vt:lpstr>Zaokrouhlování desetinných čísel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360</cp:revision>
  <dcterms:created xsi:type="dcterms:W3CDTF">2012-01-02T08:14:14Z</dcterms:created>
  <dcterms:modified xsi:type="dcterms:W3CDTF">2020-03-19T17:48:24Z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