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303" r:id="rId3"/>
    <p:sldId id="306" r:id="rId4"/>
    <p:sldId id="310" r:id="rId5"/>
    <p:sldId id="311" r:id="rId6"/>
    <p:sldId id="309" r:id="rId7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>
        <p:scale>
          <a:sx n="123" d="100"/>
          <a:sy n="123" d="100"/>
        </p:scale>
        <p:origin x="-702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/>
              <a:t>Porovnávání desetinných čísel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5.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Desetinná čísla</a:t>
            </a:r>
            <a:endParaRPr lang="cs-CZ" sz="3200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9206649"/>
              </p:ext>
            </p:extLst>
          </p:nvPr>
        </p:nvGraphicFramePr>
        <p:xfrm>
          <a:off x="109538" y="3032902"/>
          <a:ext cx="8924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List" r:id="rId3" imgW="8925055" imgH="161960" progId="Excel.Sheet.12">
                  <p:embed/>
                </p:oleObj>
              </mc:Choice>
              <mc:Fallback>
                <p:oleObj name="List" r:id="rId3" imgW="8925055" imgH="1619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538" y="3032902"/>
                        <a:ext cx="8924925" cy="161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ovéPole 11"/>
          <p:cNvSpPr txBox="1"/>
          <p:nvPr/>
        </p:nvSpPr>
        <p:spPr>
          <a:xfrm>
            <a:off x="791580" y="220486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8,7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3024000" y="224086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8,9</a:t>
            </a:r>
            <a:endParaRPr lang="cs-CZ" b="1" dirty="0">
              <a:solidFill>
                <a:srgbClr val="003399"/>
              </a:solidFill>
            </a:endParaRPr>
          </a:p>
        </p:txBody>
      </p:sp>
      <p:cxnSp>
        <p:nvCxnSpPr>
          <p:cNvPr id="16" name="Přímá spojnice se šipkou 15"/>
          <p:cNvCxnSpPr/>
          <p:nvPr/>
        </p:nvCxnSpPr>
        <p:spPr bwMode="auto">
          <a:xfrm>
            <a:off x="1026000" y="2672864"/>
            <a:ext cx="0" cy="2787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Přímá spojnice se šipkou 54"/>
          <p:cNvCxnSpPr/>
          <p:nvPr/>
        </p:nvCxnSpPr>
        <p:spPr bwMode="auto">
          <a:xfrm>
            <a:off x="3312000" y="2672864"/>
            <a:ext cx="0" cy="2787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5364088" y="2240864"/>
            <a:ext cx="601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9,1</a:t>
            </a:r>
            <a:endParaRPr lang="cs-CZ" b="1" dirty="0">
              <a:solidFill>
                <a:srgbClr val="003399"/>
              </a:solidFill>
            </a:endParaRPr>
          </a:p>
        </p:txBody>
      </p:sp>
      <p:cxnSp>
        <p:nvCxnSpPr>
          <p:cNvPr id="58" name="Přímá spojnice se šipkou 57"/>
          <p:cNvCxnSpPr/>
          <p:nvPr/>
        </p:nvCxnSpPr>
        <p:spPr bwMode="auto">
          <a:xfrm>
            <a:off x="6948264" y="2672864"/>
            <a:ext cx="0" cy="2787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6659998" y="2240864"/>
            <a:ext cx="66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9,22</a:t>
            </a:r>
            <a:endParaRPr lang="cs-CZ" b="1" dirty="0">
              <a:solidFill>
                <a:srgbClr val="003399"/>
              </a:solidFill>
            </a:endParaRPr>
          </a:p>
        </p:txBody>
      </p:sp>
      <p:cxnSp>
        <p:nvCxnSpPr>
          <p:cNvPr id="60" name="Přímá spojnice se šipkou 59"/>
          <p:cNvCxnSpPr/>
          <p:nvPr/>
        </p:nvCxnSpPr>
        <p:spPr bwMode="auto">
          <a:xfrm>
            <a:off x="5598000" y="2672864"/>
            <a:ext cx="0" cy="2787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Vývojový diagram: spojnice 16"/>
          <p:cNvSpPr/>
          <p:nvPr/>
        </p:nvSpPr>
        <p:spPr bwMode="auto">
          <a:xfrm>
            <a:off x="1548000" y="3061664"/>
            <a:ext cx="72008" cy="72008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Vývojový diagram: spojnice 70"/>
          <p:cNvSpPr/>
          <p:nvPr/>
        </p:nvSpPr>
        <p:spPr bwMode="auto">
          <a:xfrm>
            <a:off x="3726000" y="3061664"/>
            <a:ext cx="72008" cy="72008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Vývojový diagram: spojnice 71"/>
          <p:cNvSpPr/>
          <p:nvPr/>
        </p:nvSpPr>
        <p:spPr bwMode="auto">
          <a:xfrm>
            <a:off x="864000" y="3061664"/>
            <a:ext cx="72008" cy="72008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Vývojový diagram: spojnice 74"/>
          <p:cNvSpPr/>
          <p:nvPr/>
        </p:nvSpPr>
        <p:spPr bwMode="auto">
          <a:xfrm>
            <a:off x="7380312" y="3061664"/>
            <a:ext cx="72008" cy="72008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-336" y="3717032"/>
            <a:ext cx="6840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Jaká čísla jsou na číselné ose označena červenými tečkami?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75144" y="3284864"/>
            <a:ext cx="68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8,69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331640" y="32848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8,75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3491880" y="32848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8,94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7164288" y="32848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9,26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-36000" y="4113228"/>
            <a:ext cx="617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Seřaď podle velikosti modrá čísla nad číselnou osou.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228000" y="4113228"/>
            <a:ext cx="29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3399"/>
                </a:solidFill>
              </a:rPr>
              <a:t>8,7 &lt; 8,9 &lt; 9,1 &lt; 9,22</a:t>
            </a:r>
            <a:endParaRPr lang="cs-CZ" b="1" dirty="0">
              <a:solidFill>
                <a:srgbClr val="003399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0" y="451841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Čísla jsou na číselné ose vždy uspořádána podle velikosti, </a:t>
            </a:r>
            <a:br>
              <a:rPr lang="cs-CZ" sz="2400" b="1" dirty="0" smtClean="0"/>
            </a:br>
            <a:r>
              <a:rPr lang="cs-CZ" sz="2400" b="1" dirty="0" smtClean="0"/>
              <a:t>tj. číslo vlevo je vždy menší než číslo vpravo.</a:t>
            </a:r>
            <a:endParaRPr lang="cs-CZ" sz="2400" b="1" dirty="0"/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1763688" y="5598532"/>
            <a:ext cx="576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>
            <a:off x="2339752" y="5409228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3420000" y="5401083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4500000" y="5418532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5580000" y="5418532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Přímá spojnice 92"/>
          <p:cNvCxnSpPr/>
          <p:nvPr/>
        </p:nvCxnSpPr>
        <p:spPr bwMode="auto">
          <a:xfrm>
            <a:off x="6660000" y="5409228"/>
            <a:ext cx="0" cy="36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2067649" y="5760000"/>
            <a:ext cx="632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5,3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3116433" y="5760000"/>
            <a:ext cx="632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5,4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4183928" y="5760000"/>
            <a:ext cx="632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5,5</a:t>
            </a:r>
            <a:endParaRPr lang="cs-CZ" sz="2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5281928" y="5760000"/>
            <a:ext cx="632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5,6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6343928" y="5760000"/>
            <a:ext cx="632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5,7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1425" y="577853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5,3 &lt; 5,4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98" name="TextovéPole 97"/>
          <p:cNvSpPr txBox="1"/>
          <p:nvPr/>
        </p:nvSpPr>
        <p:spPr>
          <a:xfrm>
            <a:off x="802494" y="6392597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5,6 &lt; 5,7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99" name="TextovéPole 98"/>
          <p:cNvSpPr txBox="1"/>
          <p:nvPr/>
        </p:nvSpPr>
        <p:spPr>
          <a:xfrm>
            <a:off x="2758759" y="626447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5,4 &lt; 5,6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00" name="TextovéPole 99"/>
          <p:cNvSpPr txBox="1"/>
          <p:nvPr/>
        </p:nvSpPr>
        <p:spPr>
          <a:xfrm>
            <a:off x="4112141" y="6177837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5,3 &lt; 5,7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01" name="TextovéPole 100"/>
          <p:cNvSpPr txBox="1"/>
          <p:nvPr/>
        </p:nvSpPr>
        <p:spPr>
          <a:xfrm>
            <a:off x="5744947" y="6334625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5,5 &lt; 5,7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7440229" y="581408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5,4 &lt; 5,5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25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00"/>
                            </p:stCondLst>
                            <p:childTnLst>
                              <p:par>
                                <p:cTn id="1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000"/>
                            </p:stCondLst>
                            <p:childTnLst>
                              <p:par>
                                <p:cTn id="1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000"/>
                            </p:stCondLst>
                            <p:childTnLst>
                              <p:par>
                                <p:cTn id="1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4000"/>
                            </p:stCondLst>
                            <p:childTnLst>
                              <p:par>
                                <p:cTn id="2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000"/>
                            </p:stCondLst>
                            <p:childTnLst>
                              <p:par>
                                <p:cTn id="2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2" grpId="0"/>
      <p:bldP spid="57" grpId="0"/>
      <p:bldP spid="59" grpId="0"/>
      <p:bldP spid="17" grpId="0" animBg="1"/>
      <p:bldP spid="71" grpId="0" animBg="1"/>
      <p:bldP spid="72" grpId="0" animBg="1"/>
      <p:bldP spid="75" grpId="0" animBg="1"/>
      <p:bldP spid="18" grpId="0"/>
      <p:bldP spid="19" grpId="0"/>
      <p:bldP spid="85" grpId="0"/>
      <p:bldP spid="86" grpId="0"/>
      <p:bldP spid="87" grpId="0"/>
      <p:bldP spid="88" grpId="0"/>
      <p:bldP spid="89" grpId="0"/>
      <p:bldP spid="21" grpId="0"/>
      <p:bldP spid="26" grpId="0"/>
      <p:bldP spid="94" grpId="0"/>
      <p:bldP spid="95" grpId="0"/>
      <p:bldP spid="96" grpId="0"/>
      <p:bldP spid="97" grpId="0"/>
      <p:bldP spid="27" grpId="0"/>
      <p:bldP spid="98" grpId="0"/>
      <p:bldP spid="99" grpId="0"/>
      <p:bldP spid="100" grpId="0"/>
      <p:bldP spid="101" grpId="0"/>
      <p:bldP spid="1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Porovnávání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411760" y="1937628"/>
            <a:ext cx="3451704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Porovnej čísla: </a:t>
            </a:r>
            <a:br>
              <a:rPr lang="cs-CZ" sz="2800" b="1" dirty="0" smtClean="0"/>
            </a:br>
            <a:r>
              <a:rPr lang="cs-CZ" sz="2800" b="1" dirty="0" smtClean="0"/>
              <a:t>52,65 a 52,68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3420000"/>
            <a:ext cx="3786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Nejdříve porovnáme čísla před desetinnou čárkou</a:t>
            </a:r>
            <a:endParaRPr lang="cs-CZ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840000" y="3528000"/>
            <a:ext cx="1764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52 = 52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0" y="4200164"/>
            <a:ext cx="5003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 rovnosti postupně porovnáváme jednotlivé číslice za desetinnou čárkou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5040000"/>
            <a:ext cx="5863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Pokud narazíme na dvojici čísel, která se nerovnají, porovnáme je a nerovnost platí i pro zadaná čísla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6840000" y="4293096"/>
            <a:ext cx="1044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 = 6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2931732" y="5940000"/>
            <a:ext cx="1619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3600" b="1" dirty="0" smtClean="0"/>
              <a:t>52,65</a:t>
            </a:r>
            <a:endParaRPr lang="cs-CZ" sz="36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6840000" y="5148000"/>
            <a:ext cx="1044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 &lt; 8</a:t>
            </a:r>
            <a:endParaRPr lang="cs-CZ" sz="2400" b="1" dirty="0"/>
          </a:p>
        </p:txBody>
      </p:sp>
      <p:sp>
        <p:nvSpPr>
          <p:cNvPr id="2" name="Šipka doprava 1"/>
          <p:cNvSpPr/>
          <p:nvPr/>
        </p:nvSpPr>
        <p:spPr bwMode="auto">
          <a:xfrm>
            <a:off x="3600000" y="3600000"/>
            <a:ext cx="2592288" cy="323165"/>
          </a:xfrm>
          <a:prstGeom prst="rightArrow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Šipka doleva 5"/>
          <p:cNvSpPr/>
          <p:nvPr/>
        </p:nvSpPr>
        <p:spPr bwMode="auto">
          <a:xfrm>
            <a:off x="5724128" y="5263416"/>
            <a:ext cx="1008112" cy="230832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5003968" y="5940000"/>
            <a:ext cx="144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3600" b="1" dirty="0" smtClean="0"/>
              <a:t>52,68</a:t>
            </a:r>
            <a:endParaRPr lang="cs-CZ" sz="3600" b="1" dirty="0"/>
          </a:p>
        </p:txBody>
      </p:sp>
      <p:sp>
        <p:nvSpPr>
          <p:cNvPr id="8" name="Obdélník 7"/>
          <p:cNvSpPr/>
          <p:nvPr/>
        </p:nvSpPr>
        <p:spPr>
          <a:xfrm>
            <a:off x="4428000" y="5940000"/>
            <a:ext cx="4539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dirty="0" smtClean="0"/>
              <a:t>&lt;</a:t>
            </a:r>
            <a:endParaRPr lang="cs-CZ" sz="3600" dirty="0"/>
          </a:p>
        </p:txBody>
      </p:sp>
      <p:sp>
        <p:nvSpPr>
          <p:cNvPr id="43" name="Oblouk 42"/>
          <p:cNvSpPr/>
          <p:nvPr/>
        </p:nvSpPr>
        <p:spPr bwMode="auto">
          <a:xfrm rot="5400000">
            <a:off x="3261210" y="2055840"/>
            <a:ext cx="1192396" cy="1451136"/>
          </a:xfrm>
          <a:prstGeom prst="arc">
            <a:avLst>
              <a:gd name="adj1" fmla="val 16200000"/>
              <a:gd name="adj2" fmla="val 541502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blouk 46"/>
          <p:cNvSpPr/>
          <p:nvPr/>
        </p:nvSpPr>
        <p:spPr bwMode="auto">
          <a:xfrm rot="5400000">
            <a:off x="3752097" y="2105121"/>
            <a:ext cx="1099774" cy="1403968"/>
          </a:xfrm>
          <a:prstGeom prst="arc">
            <a:avLst>
              <a:gd name="adj1" fmla="val 16163288"/>
              <a:gd name="adj2" fmla="val 5325349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louk 47"/>
          <p:cNvSpPr/>
          <p:nvPr/>
        </p:nvSpPr>
        <p:spPr bwMode="auto">
          <a:xfrm rot="5400000">
            <a:off x="3935097" y="2092631"/>
            <a:ext cx="1150000" cy="1419950"/>
          </a:xfrm>
          <a:prstGeom prst="arc">
            <a:avLst>
              <a:gd name="adj1" fmla="val 16200000"/>
              <a:gd name="adj2" fmla="val 541502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6717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4" grpId="0"/>
      <p:bldP spid="32" grpId="0"/>
      <p:bldP spid="34" grpId="0"/>
      <p:bldP spid="41" grpId="0"/>
      <p:bldP spid="5" grpId="0"/>
      <p:bldP spid="17" grpId="0"/>
      <p:bldP spid="2" grpId="0" animBg="1"/>
      <p:bldP spid="6" grpId="0" animBg="1"/>
      <p:bldP spid="7" grpId="0"/>
      <p:bldP spid="8" grpId="0"/>
      <p:bldP spid="8" grpId="1"/>
      <p:bldP spid="43" grpId="0" animBg="1"/>
      <p:bldP spid="43" grpId="1" animBg="1"/>
      <p:bldP spid="47" grpId="0" animBg="1"/>
      <p:bldP spid="47" grpId="1" animBg="1"/>
      <p:bldP spid="48" grpId="0" animBg="1"/>
      <p:bldP spid="4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Porovnávání </a:t>
            </a:r>
            <a:r>
              <a:rPr lang="cs-CZ" dirty="0"/>
              <a:t>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Porovnej desetinná čísla:</a:t>
            </a:r>
            <a:endParaRPr lang="cs-CZ" sz="28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360000" y="2520000"/>
            <a:ext cx="920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6,8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620000" y="2520000"/>
            <a:ext cx="1232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7,2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60000" y="324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3,24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620000" y="324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3,20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60000" y="396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5,25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691680" y="396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5,26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60000" y="468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0,8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800000" y="4680000"/>
            <a:ext cx="149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0,80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60000" y="540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5,2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980000" y="540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5,25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60000" y="6120000"/>
            <a:ext cx="14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2,5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980000" y="6120000"/>
            <a:ext cx="1595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2,05</a:t>
            </a:r>
            <a:endParaRPr lang="cs-CZ" sz="24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760000" y="2520000"/>
            <a:ext cx="12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37,60</a:t>
            </a:r>
            <a:endParaRPr lang="cs-CZ" sz="24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7200000" y="2520000"/>
            <a:ext cx="1232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37,6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760000" y="324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1,00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7380000" y="324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1,02</a:t>
            </a:r>
            <a:endParaRPr lang="cs-CZ" sz="24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760000" y="3960000"/>
            <a:ext cx="14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0,21</a:t>
            </a:r>
            <a:endParaRPr lang="cs-CZ" sz="24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7560000" y="3960000"/>
            <a:ext cx="158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0,12</a:t>
            </a:r>
            <a:endParaRPr lang="cs-CZ" sz="24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5760000" y="468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10,6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7200000" y="4680000"/>
            <a:ext cx="1595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10,07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760000" y="5400000"/>
            <a:ext cx="1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32,24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7560000" y="5399998"/>
            <a:ext cx="158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32,23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760000" y="612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2,058</a:t>
            </a:r>
            <a:endParaRPr lang="cs-CZ" sz="24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7200000" y="6120000"/>
            <a:ext cx="1595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2,58</a:t>
            </a:r>
            <a:endParaRPr lang="cs-CZ" sz="2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20000" y="3240000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rgbClr val="FF0000"/>
                </a:solidFill>
              </a:rPr>
              <a:t>&lt;</a:t>
            </a:r>
            <a:endParaRPr lang="cs-CZ" sz="6000" b="1" dirty="0">
              <a:solidFill>
                <a:srgbClr val="FF0000"/>
              </a:solidFill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4320000" y="3960000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rgbClr val="FF0000"/>
                </a:solidFill>
              </a:rPr>
              <a:t>=</a:t>
            </a:r>
            <a:endParaRPr lang="cs-CZ" sz="6000" b="1" dirty="0">
              <a:solidFill>
                <a:srgbClr val="FF0000"/>
              </a:solidFill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4320000" y="4680000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rgbClr val="FF0000"/>
                </a:solidFill>
              </a:rPr>
              <a:t>&gt;</a:t>
            </a:r>
            <a:endParaRPr lang="cs-CZ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4014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xit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xit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" presetClass="exit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" presetClass="exit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  <p:bldP spid="20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7" grpId="0"/>
      <p:bldP spid="39" grpId="0"/>
      <p:bldP spid="40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8" grpId="0"/>
      <p:bldP spid="8" grpId="1"/>
      <p:bldP spid="8" grpId="2"/>
      <p:bldP spid="8" grpId="3"/>
      <p:bldP spid="8" grpId="4"/>
      <p:bldP spid="8" grpId="5"/>
      <p:bldP spid="8" grpId="6"/>
      <p:bldP spid="8" grpId="7"/>
      <p:bldP spid="8" grpId="8"/>
      <p:bldP spid="8" grpId="9"/>
      <p:bldP spid="56" grpId="0"/>
      <p:bldP spid="56" grpId="1"/>
      <p:bldP spid="56" grpId="2"/>
      <p:bldP spid="56" grpId="3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Porovnávání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Seřaď desetinná čísla od nejmenšího </a:t>
            </a:r>
            <a:br>
              <a:rPr lang="cs-CZ" sz="2800" b="1" dirty="0" smtClean="0"/>
            </a:br>
            <a:r>
              <a:rPr lang="cs-CZ" sz="2800" b="1" dirty="0" smtClean="0"/>
              <a:t>(zapiš mezi ně znaky rovnosti či nerovnosti):</a:t>
            </a:r>
            <a:endParaRPr lang="cs-CZ" sz="28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449906" y="3112233"/>
            <a:ext cx="16018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2,32</a:t>
            </a:r>
            <a:endParaRPr lang="cs-CZ" sz="32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4155648" y="3404620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2,33</a:t>
            </a:r>
            <a:endParaRPr lang="cs-CZ" sz="32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7308305" y="3989579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3,02</a:t>
            </a:r>
            <a:endParaRPr lang="cs-CZ" sz="32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7192277" y="5135613"/>
            <a:ext cx="1737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2,28</a:t>
            </a:r>
            <a:endParaRPr lang="cs-CZ" sz="32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899592" y="4168055"/>
            <a:ext cx="1737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2,31</a:t>
            </a:r>
            <a:endParaRPr lang="cs-CZ" sz="32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44737" y="5440320"/>
            <a:ext cx="1737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2,30</a:t>
            </a:r>
            <a:endParaRPr lang="cs-CZ" sz="32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896603" y="5159129"/>
            <a:ext cx="1737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2,03</a:t>
            </a:r>
            <a:endParaRPr lang="cs-CZ" sz="32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159458" y="4574354"/>
            <a:ext cx="1737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2,3</a:t>
            </a:r>
            <a:endParaRPr lang="cs-CZ" sz="32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0" y="6237312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2,03 &lt; 2,28 &lt; 2,3 = 2,30 &lt; 2,31 &lt; 2,32 &lt; 2,33 &lt; 3,02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8481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  <p:bldP spid="20" grpId="0"/>
      <p:bldP spid="25" grpId="0"/>
      <p:bldP spid="26" grpId="0"/>
      <p:bldP spid="27" grpId="0"/>
      <p:bldP spid="28" grpId="0"/>
      <p:bldP spid="29" grpId="0"/>
      <p:bldP spid="30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Porovnávání desetinných čísel</a:t>
            </a:r>
            <a:endParaRPr lang="cs-CZ" sz="3200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-36512" y="1937628"/>
            <a:ext cx="9144000" cy="49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Zapiš všechna </a:t>
            </a:r>
            <a:r>
              <a:rPr lang="cs-CZ" sz="2800" b="1" u="sng" dirty="0" smtClean="0"/>
              <a:t>přirozená</a:t>
            </a:r>
            <a:r>
              <a:rPr lang="cs-CZ" sz="2800" b="1" dirty="0" smtClean="0"/>
              <a:t> čísla pro něž platí: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360000" y="2520000"/>
                <a:ext cx="11521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𝐱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520000"/>
                <a:ext cx="1152128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360000" y="3240000"/>
                <a:ext cx="11521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𝐱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240000"/>
                <a:ext cx="1152128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360000" y="3960000"/>
                <a:ext cx="186382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cs-CZ" sz="2800" b="1" i="0" smtClean="0">
                          <a:latin typeface="Cambria Math"/>
                        </a:rPr>
                        <m:t>𝐱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3960000"/>
                <a:ext cx="1863824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359684" y="4680000"/>
                <a:ext cx="186382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𝟓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2800" b="1" i="0" smtClean="0">
                          <a:latin typeface="Cambria Math"/>
                        </a:rPr>
                        <m:t>𝐱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684" y="4680000"/>
                <a:ext cx="1863824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60000" y="5400000"/>
                <a:ext cx="20798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𝟕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cs-CZ" sz="2800" b="1" i="0" smtClean="0">
                          <a:latin typeface="Cambria Math"/>
                        </a:rPr>
                        <m:t>𝐱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𝟏𝟎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400000"/>
                <a:ext cx="2079848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60000" y="6120000"/>
                <a:ext cx="20798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2800" b="1" i="0" smtClean="0">
                          <a:latin typeface="Cambria Math"/>
                        </a:rPr>
                        <m:t>𝐱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𝟖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6120000"/>
                <a:ext cx="2079848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5760000" y="2520000"/>
                <a:ext cx="151216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2520000"/>
                <a:ext cx="1512168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5760000" y="3240000"/>
                <a:ext cx="151216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3240000"/>
                <a:ext cx="1512168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5760000" y="3960000"/>
                <a:ext cx="151216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3960000"/>
                <a:ext cx="1512168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760000" y="4680000"/>
                <a:ext cx="151216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4680000"/>
                <a:ext cx="1512168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5760000" y="5400000"/>
                <a:ext cx="16451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𝟗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5400000"/>
                <a:ext cx="1645117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760000" y="6120000"/>
                <a:ext cx="24398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𝟓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0" y="6120000"/>
                <a:ext cx="2439888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18228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2118</TotalTime>
  <Words>275</Words>
  <Application>Microsoft Office PowerPoint</Application>
  <PresentationFormat>Předvádění na obrazovce (4:3)</PresentationFormat>
  <Paragraphs>95</Paragraphs>
  <Slides>6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8" baseType="lpstr">
      <vt:lpstr>Prezentace školení zaměstnanců</vt:lpstr>
      <vt:lpstr>List</vt:lpstr>
      <vt:lpstr>Porovnávání desetinných čísel</vt:lpstr>
      <vt:lpstr>Desetinná čísla</vt:lpstr>
      <vt:lpstr>Porovnávání desetinných čísel</vt:lpstr>
      <vt:lpstr>Porovnávání desetinných čísel</vt:lpstr>
      <vt:lpstr>Porovnávání desetinných čísel</vt:lpstr>
      <vt:lpstr>Porovnávání desetinných čísel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332</cp:revision>
  <dcterms:created xsi:type="dcterms:W3CDTF">2012-01-02T08:14:14Z</dcterms:created>
  <dcterms:modified xsi:type="dcterms:W3CDTF">2020-03-17T17:31:00Z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