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1" r:id="rId3"/>
    <p:sldId id="302" r:id="rId4"/>
    <p:sldId id="303" r:id="rId5"/>
    <p:sldId id="306" r:id="rId6"/>
    <p:sldId id="310" r:id="rId7"/>
    <p:sldId id="311" r:id="rId8"/>
    <p:sldId id="309" r:id="rId9"/>
    <p:sldId id="305" r:id="rId10"/>
    <p:sldId id="308" r:id="rId11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3399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116" d="100"/>
          <a:sy n="116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mtClean="0"/>
              <a:t>Desetinná čísla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</a:t>
            </a:r>
            <a:r>
              <a:rPr lang="cs-CZ" dirty="0" smtClean="0"/>
              <a:t>5. </a:t>
            </a:r>
            <a:r>
              <a:rPr lang="cs-CZ" dirty="0" smtClean="0"/>
              <a:t>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Zápis 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49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Zapiš desetinná čísla: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0" y="3060000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f) nula celá </a:t>
            </a:r>
            <a:r>
              <a:rPr lang="cs-CZ" sz="2000" b="1" dirty="0" smtClean="0"/>
              <a:t>čtyřicet </a:t>
            </a:r>
            <a:r>
              <a:rPr lang="cs-CZ" sz="2000" b="1" dirty="0" smtClean="0"/>
              <a:t>osm </a:t>
            </a:r>
            <a:br>
              <a:rPr lang="cs-CZ" sz="2000" b="1" dirty="0" smtClean="0"/>
            </a:br>
            <a:r>
              <a:rPr lang="cs-CZ" sz="2000" b="1" dirty="0" smtClean="0"/>
              <a:t>    </a:t>
            </a:r>
            <a:r>
              <a:rPr lang="cs-CZ" sz="2000" b="1" dirty="0" smtClean="0"/>
              <a:t>setin</a:t>
            </a:r>
            <a:endParaRPr lang="cs-CZ" sz="20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0" y="5220000"/>
            <a:ext cx="457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i</a:t>
            </a:r>
            <a:r>
              <a:rPr lang="cs-CZ" sz="2000" b="1" dirty="0" smtClean="0"/>
              <a:t>) šest celých </a:t>
            </a:r>
            <a:r>
              <a:rPr lang="cs-CZ" sz="2000" b="1" dirty="0" smtClean="0"/>
              <a:t>třicet tři setiny</a:t>
            </a:r>
            <a:endParaRPr lang="cs-CZ" sz="20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0" y="5940000"/>
            <a:ext cx="4932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j) sedmdesát tisíc sedm celých </a:t>
            </a:r>
            <a:br>
              <a:rPr lang="cs-CZ" sz="2000" b="1" dirty="0" smtClean="0"/>
            </a:br>
            <a:r>
              <a:rPr lang="cs-CZ" sz="2000" b="1" dirty="0" smtClean="0"/>
              <a:t>   tři setiny</a:t>
            </a:r>
            <a:endParaRPr lang="cs-CZ" sz="2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0" y="3780000"/>
            <a:ext cx="3995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g</a:t>
            </a:r>
            <a:r>
              <a:rPr lang="cs-CZ" sz="2000" b="1" dirty="0" smtClean="0"/>
              <a:t>) třicet devět celých osm </a:t>
            </a:r>
            <a:r>
              <a:rPr lang="cs-CZ" sz="2000" b="1" dirty="0" smtClean="0"/>
              <a:t>setin</a:t>
            </a:r>
            <a:endParaRPr lang="cs-CZ" sz="20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0" y="4500000"/>
            <a:ext cx="4139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h) sedmnáct set třináct celých </a:t>
            </a:r>
            <a:br>
              <a:rPr lang="cs-CZ" sz="2000" b="1" dirty="0" smtClean="0"/>
            </a:br>
            <a:r>
              <a:rPr lang="cs-CZ" sz="2000" b="1" dirty="0" smtClean="0"/>
              <a:t>     </a:t>
            </a:r>
            <a:r>
              <a:rPr lang="cs-CZ" sz="2000" b="1" dirty="0" smtClean="0"/>
              <a:t>sedmnáct setin</a:t>
            </a:r>
            <a:endParaRPr lang="cs-CZ" sz="2000" b="1" dirty="0"/>
          </a:p>
        </p:txBody>
      </p:sp>
      <p:sp>
        <p:nvSpPr>
          <p:cNvPr id="51" name="Obdélník 50"/>
          <p:cNvSpPr/>
          <p:nvPr/>
        </p:nvSpPr>
        <p:spPr bwMode="auto">
          <a:xfrm>
            <a:off x="4860000" y="5940000"/>
            <a:ext cx="27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bdélník 51"/>
          <p:cNvSpPr/>
          <p:nvPr/>
        </p:nvSpPr>
        <p:spPr bwMode="auto">
          <a:xfrm>
            <a:off x="4860000" y="3060000"/>
            <a:ext cx="27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bdélník 52"/>
          <p:cNvSpPr/>
          <p:nvPr/>
        </p:nvSpPr>
        <p:spPr bwMode="auto">
          <a:xfrm>
            <a:off x="4860000" y="3780000"/>
            <a:ext cx="27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Obdélník 53"/>
          <p:cNvSpPr/>
          <p:nvPr/>
        </p:nvSpPr>
        <p:spPr bwMode="auto">
          <a:xfrm>
            <a:off x="4860000" y="4500000"/>
            <a:ext cx="27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délník 54"/>
          <p:cNvSpPr/>
          <p:nvPr/>
        </p:nvSpPr>
        <p:spPr bwMode="auto">
          <a:xfrm>
            <a:off x="4860000" y="5220000"/>
            <a:ext cx="27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560000" y="3229277"/>
            <a:ext cx="1583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FF0000"/>
                </a:solidFill>
              </a:rPr>
              <a:t>0,48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7560384" y="6124666"/>
            <a:ext cx="1583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FF0000"/>
                </a:solidFill>
              </a:rPr>
              <a:t>70 007,03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7560000" y="3964666"/>
            <a:ext cx="1583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FF0000"/>
                </a:solidFill>
              </a:rPr>
              <a:t>39,08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7560000" y="4690723"/>
            <a:ext cx="1583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FF0000"/>
                </a:solidFill>
              </a:rPr>
              <a:t>1 </a:t>
            </a:r>
            <a:r>
              <a:rPr lang="cs-CZ" sz="1600" b="1" dirty="0" smtClean="0">
                <a:solidFill>
                  <a:srgbClr val="FF0000"/>
                </a:solidFill>
              </a:rPr>
              <a:t>713,17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7560000" y="5404666"/>
            <a:ext cx="1583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FF0000"/>
                </a:solidFill>
              </a:rPr>
              <a:t>6,33</a:t>
            </a:r>
            <a:endParaRPr lang="cs-CZ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90306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36" grpId="0"/>
      <p:bldP spid="38" grpId="0"/>
      <p:bldP spid="41" grpId="0"/>
      <p:bldP spid="42" grpId="0"/>
      <p:bldP spid="51" grpId="0" animBg="1"/>
      <p:bldP spid="52" grpId="0" animBg="1"/>
      <p:bldP spid="53" grpId="0" animBg="1"/>
      <p:bldP spid="54" grpId="0" animBg="1"/>
      <p:bldP spid="55" grpId="0" animBg="1"/>
      <p:bldP spid="5" grpId="0"/>
      <p:bldP spid="57" grpId="0"/>
      <p:bldP spid="58" grpId="0"/>
      <p:bldP spid="59" grpId="0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Desetiny</a:t>
            </a:r>
            <a:r>
              <a:rPr lang="cs-CZ" dirty="0" smtClean="0"/>
              <a:t>, </a:t>
            </a:r>
            <a:r>
              <a:rPr lang="cs-CZ" dirty="0" smtClean="0"/>
              <a:t>setiny </a:t>
            </a:r>
            <a:r>
              <a:rPr lang="cs-CZ" dirty="0" smtClean="0"/>
              <a:t>…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9"/>
            <a:ext cx="9144000" cy="62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Převody jednotek délky: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360000" y="2520000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 </a:t>
            </a:r>
            <a:r>
              <a:rPr lang="cs-CZ" sz="2000" b="1" dirty="0" smtClean="0"/>
              <a:t>m </a:t>
            </a:r>
            <a:r>
              <a:rPr lang="cs-CZ" sz="2000" b="1" dirty="0" smtClean="0"/>
              <a:t>=</a:t>
            </a:r>
            <a:endParaRPr lang="cs-CZ" sz="20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115616" y="2520000"/>
            <a:ext cx="57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10</a:t>
            </a:r>
            <a:endParaRPr lang="cs-CZ" sz="20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475656" y="2520000"/>
            <a:ext cx="81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dm </a:t>
            </a:r>
            <a:r>
              <a:rPr lang="cs-CZ" sz="2000" b="1" dirty="0" smtClean="0"/>
              <a:t>=</a:t>
            </a:r>
            <a:endParaRPr lang="cs-CZ" sz="20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2123728" y="2520000"/>
            <a:ext cx="767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100</a:t>
            </a:r>
            <a:endParaRPr lang="cs-CZ" sz="20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627784" y="2520000"/>
            <a:ext cx="612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cm </a:t>
            </a:r>
            <a:endParaRPr lang="cs-CZ" sz="20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3915243" y="2520000"/>
            <a:ext cx="1052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 dm </a:t>
            </a:r>
            <a:r>
              <a:rPr lang="cs-CZ" sz="2000" b="1" dirty="0" smtClean="0"/>
              <a:t>= </a:t>
            </a:r>
            <a:endParaRPr lang="cs-CZ" sz="20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4788024" y="2520000"/>
            <a:ext cx="54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10</a:t>
            </a:r>
            <a:endParaRPr lang="cs-CZ" sz="20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5148064" y="2520000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c</a:t>
            </a:r>
            <a:r>
              <a:rPr lang="cs-CZ" sz="2000" b="1" dirty="0" smtClean="0"/>
              <a:t>m = </a:t>
            </a:r>
            <a:endParaRPr lang="cs-CZ" sz="20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360000" y="3060000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 </a:t>
            </a:r>
            <a:r>
              <a:rPr lang="cs-CZ" sz="2000" b="1" dirty="0" smtClean="0"/>
              <a:t>cm </a:t>
            </a:r>
            <a:r>
              <a:rPr lang="cs-CZ" sz="2000" b="1" dirty="0" smtClean="0"/>
              <a:t>=</a:t>
            </a:r>
            <a:endParaRPr lang="cs-CZ" sz="20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1259632" y="3060000"/>
            <a:ext cx="61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0,1</a:t>
            </a:r>
            <a:endParaRPr lang="cs-CZ" sz="2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1691680" y="3060000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dm </a:t>
            </a:r>
            <a:r>
              <a:rPr lang="cs-CZ" sz="2000" b="1" dirty="0" smtClean="0"/>
              <a:t>=</a:t>
            </a:r>
            <a:endParaRPr lang="cs-CZ" sz="20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2339752" y="3060000"/>
            <a:ext cx="756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0,01</a:t>
            </a:r>
            <a:endParaRPr lang="cs-CZ" sz="20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2843808" y="3060000"/>
            <a:ext cx="454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 </a:t>
            </a:r>
            <a:endParaRPr lang="cs-CZ" sz="20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924204" y="3068960"/>
            <a:ext cx="1151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 mm </a:t>
            </a:r>
            <a:r>
              <a:rPr lang="cs-CZ" sz="2000" b="1" dirty="0" smtClean="0"/>
              <a:t>= </a:t>
            </a:r>
            <a:endParaRPr lang="cs-CZ" sz="20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4932040" y="3060000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0,1 </a:t>
            </a:r>
            <a:endParaRPr lang="cs-CZ" sz="20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292080" y="3060000"/>
            <a:ext cx="7698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cm =</a:t>
            </a:r>
            <a:endParaRPr lang="cs-CZ" sz="2000" b="1" dirty="0"/>
          </a:p>
        </p:txBody>
      </p:sp>
      <p:sp>
        <p:nvSpPr>
          <p:cNvPr id="48" name="Rectangle 3"/>
          <p:cNvSpPr txBox="1">
            <a:spLocks noChangeArrowheads="1"/>
          </p:cNvSpPr>
          <p:nvPr/>
        </p:nvSpPr>
        <p:spPr bwMode="auto">
          <a:xfrm>
            <a:off x="-108520" y="4025860"/>
            <a:ext cx="9144000" cy="62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Zlomky a desetinná čísla:</a:t>
            </a:r>
            <a:endParaRPr lang="cs-CZ" sz="28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1691640" y="5014957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0,1 =</a:t>
            </a:r>
            <a:endParaRPr lang="cs-CZ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2375640" y="4834957"/>
                <a:ext cx="629405" cy="695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5640" y="4834957"/>
                <a:ext cx="629405" cy="69506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ovéPole 50"/>
          <p:cNvSpPr txBox="1"/>
          <p:nvPr/>
        </p:nvSpPr>
        <p:spPr>
          <a:xfrm>
            <a:off x="3491640" y="5014957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0,01 =</a:t>
            </a:r>
            <a:endParaRPr lang="cs-CZ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4319640" y="4834957"/>
                <a:ext cx="684144" cy="695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cs-CZ" sz="20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640" y="4834957"/>
                <a:ext cx="684144" cy="69506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ovéPole 3"/>
          <p:cNvSpPr txBox="1"/>
          <p:nvPr/>
        </p:nvSpPr>
        <p:spPr>
          <a:xfrm>
            <a:off x="2600773" y="3413057"/>
            <a:ext cx="2115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</a:t>
            </a:r>
            <a:r>
              <a:rPr lang="cs-CZ" b="1" dirty="0" smtClean="0"/>
              <a:t>ula (žádná) celá jedna </a:t>
            </a:r>
            <a:r>
              <a:rPr lang="cs-CZ" b="1" dirty="0" smtClean="0"/>
              <a:t>desetina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2587813" y="3413058"/>
            <a:ext cx="2115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</a:t>
            </a:r>
            <a:r>
              <a:rPr lang="cs-CZ" b="1" dirty="0" smtClean="0"/>
              <a:t>ula (žádná) celá jedna </a:t>
            </a:r>
            <a:r>
              <a:rPr lang="cs-CZ" b="1" dirty="0" smtClean="0"/>
              <a:t>setina</a:t>
            </a:r>
            <a:endParaRPr lang="cs-CZ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1331640" y="5374957"/>
            <a:ext cx="2115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</a:t>
            </a:r>
            <a:r>
              <a:rPr lang="cs-CZ" b="1" dirty="0" smtClean="0"/>
              <a:t>ula (žádná) celá jedna desetina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3131640" y="5374957"/>
            <a:ext cx="2115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</a:t>
            </a:r>
            <a:r>
              <a:rPr lang="cs-CZ" b="1" dirty="0" smtClean="0"/>
              <a:t>ula (žádná) celá jedna setina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1700165" y="5374957"/>
            <a:ext cx="2115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jedna desetina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3716389" y="5374957"/>
            <a:ext cx="2115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jedna setina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5796136" y="2508637"/>
            <a:ext cx="6931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100</a:t>
            </a:r>
            <a:endParaRPr lang="cs-CZ" sz="20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6300192" y="2520000"/>
            <a:ext cx="7825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mm </a:t>
            </a:r>
            <a:endParaRPr lang="cs-CZ" sz="20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5940152" y="306896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0,01</a:t>
            </a:r>
            <a:endParaRPr lang="cs-CZ" sz="20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6516216" y="3068960"/>
            <a:ext cx="6117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dm 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6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31" grpId="0"/>
      <p:bldP spid="32" grpId="0"/>
      <p:bldP spid="33" grpId="0"/>
      <p:bldP spid="34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4" grpId="0"/>
      <p:bldP spid="4" grpId="1"/>
      <p:bldP spid="4" grpId="2"/>
      <p:bldP spid="4" grpId="3"/>
      <p:bldP spid="62" grpId="0"/>
      <p:bldP spid="62" grpId="1"/>
      <p:bldP spid="62" grpId="2"/>
      <p:bldP spid="62" grpId="3"/>
      <p:bldP spid="63" grpId="0"/>
      <p:bldP spid="63" grpId="1"/>
      <p:bldP spid="66" grpId="0"/>
      <p:bldP spid="66" grpId="1"/>
      <p:bldP spid="69" grpId="0"/>
      <p:bldP spid="69" grpId="1"/>
      <p:bldP spid="70" grpId="0"/>
      <p:bldP spid="70" grpId="1"/>
      <p:bldP spid="61" grpId="0"/>
      <p:bldP spid="75" grpId="0"/>
      <p:bldP spid="76" grpId="0"/>
      <p:bldP spid="7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Zprávy z tisku: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61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buNone/>
            </a:pP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Jihoafrický sprinter </a:t>
            </a:r>
            <a:r>
              <a:rPr lang="cs-CZ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Akani</a:t>
            </a: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Simbine</a:t>
            </a: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 zaběhl na domácím mítinku v Pretorii stovku za 9,91 sekundy a jako první v tomto roce pokořil desetisekundovou hranici. </a:t>
            </a:r>
            <a:endParaRPr lang="cs-CZ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482056" y="2548336"/>
            <a:ext cx="762004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" b="1" dirty="0"/>
              <a:t>https://www.sport.cz/ostatni/atletika/clanek/1288256-i-v-tezkych-casech-stovka-pod-10-sekund-jihoafrican-se-na-domaci-draze-ukazal.html#section-artcl</a:t>
            </a:r>
            <a:endParaRPr lang="cs-CZ" sz="800" b="1" dirty="0"/>
          </a:p>
        </p:txBody>
      </p:sp>
      <p:sp>
        <p:nvSpPr>
          <p:cNvPr id="4" name="Obdélník 3"/>
          <p:cNvSpPr/>
          <p:nvPr/>
        </p:nvSpPr>
        <p:spPr>
          <a:xfrm>
            <a:off x="801012" y="3429580"/>
            <a:ext cx="830749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" b="1" dirty="0"/>
              <a:t>https://www.sport.cz/ostatni/atletika/clanek/1236048-paradni-vykon-ceske-atletky-vondrova-je-diky-osobnimu-rekordu-ctvrta-ve-svetovych-tabulkach.html#article-artcl</a:t>
            </a:r>
            <a:endParaRPr lang="cs-CZ" sz="800" b="1" dirty="0"/>
          </a:p>
        </p:txBody>
      </p:sp>
      <p:sp>
        <p:nvSpPr>
          <p:cNvPr id="5" name="Obdélník 4"/>
          <p:cNvSpPr/>
          <p:nvPr/>
        </p:nvSpPr>
        <p:spPr>
          <a:xfrm>
            <a:off x="8924" y="2792454"/>
            <a:ext cx="91389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err="1"/>
              <a:t>Čvrtkařka</a:t>
            </a:r>
            <a:r>
              <a:rPr lang="cs-CZ" b="1" dirty="0"/>
              <a:t> Lada Vondrová si na halovém mistrovství republiky vylepšila osobní rekord na 51,82 sekundy a zařadila se na čtvrté místo letošních světových tabulek. </a:t>
            </a:r>
            <a:endParaRPr lang="cs-CZ" b="1" dirty="0"/>
          </a:p>
        </p:txBody>
      </p:sp>
      <p:sp>
        <p:nvSpPr>
          <p:cNvPr id="6" name="Obdélník 5"/>
          <p:cNvSpPr/>
          <p:nvPr/>
        </p:nvSpPr>
        <p:spPr>
          <a:xfrm>
            <a:off x="-50742" y="3645024"/>
            <a:ext cx="91507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Zaokrouhlovaná částka, po níž následuje číslice menší než 5 (tedy 0 až 4), zůstává beze změny. Jestliže se má na celé koruny zaokrouhlit např. částka 527,48 Kč, zaokrouhlí se na 527 Kč. Zaokrouhlovaná částka, po níž následuje číslice 5 nebo číslice vyšší než 5 (čili číslice 6 až 9), se zvyšuje o jednu. Pokud se má na celé koruny zaokrouhlit kupř. částka </a:t>
            </a:r>
            <a:r>
              <a:rPr lang="cs-CZ" b="1" dirty="0" smtClean="0"/>
              <a:t>527,5 </a:t>
            </a:r>
            <a:r>
              <a:rPr lang="cs-CZ" b="1" dirty="0"/>
              <a:t>Kč nebo 527,91 Kč, je výsledkem zaokrouhlení částka 528 Kč.</a:t>
            </a:r>
            <a:endParaRPr lang="cs-CZ" b="1" dirty="0"/>
          </a:p>
        </p:txBody>
      </p:sp>
      <p:sp>
        <p:nvSpPr>
          <p:cNvPr id="7" name="Obdélník 6"/>
          <p:cNvSpPr/>
          <p:nvPr/>
        </p:nvSpPr>
        <p:spPr>
          <a:xfrm>
            <a:off x="5100879" y="5259468"/>
            <a:ext cx="405752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000" b="1" dirty="0"/>
              <a:t>https://www.ceskenoviny.cz/zpravy/zaokrouhlovani-dani/231799</a:t>
            </a:r>
            <a:endParaRPr lang="cs-CZ" sz="1000" b="1" dirty="0"/>
          </a:p>
        </p:txBody>
      </p:sp>
      <p:sp>
        <p:nvSpPr>
          <p:cNvPr id="8" name="Obdélník 7"/>
          <p:cNvSpPr/>
          <p:nvPr/>
        </p:nvSpPr>
        <p:spPr>
          <a:xfrm>
            <a:off x="7170" y="5517232"/>
            <a:ext cx="91368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Předposlední kolo Okresního poháru v požárním útoku proběhlo tuto sobotu v hasičském areálu pod Kozlovem v Košťálově. V napohled pokojné soutěži se svedl lítý boj o tisíciny vteřin, kdy odstup třetího od vítěze byl </a:t>
            </a:r>
            <a:r>
              <a:rPr lang="cs-CZ" b="1" dirty="0" smtClean="0"/>
              <a:t>0,39 </a:t>
            </a:r>
            <a:r>
              <a:rPr lang="cs-CZ" b="1" dirty="0"/>
              <a:t>vteřin.</a:t>
            </a:r>
          </a:p>
        </p:txBody>
      </p:sp>
      <p:sp>
        <p:nvSpPr>
          <p:cNvPr id="9" name="Obdélník 8"/>
          <p:cNvSpPr/>
          <p:nvPr/>
        </p:nvSpPr>
        <p:spPr>
          <a:xfrm>
            <a:off x="4557284" y="6377101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000" b="1" dirty="0"/>
              <a:t>http://www.obecbozkov.cz/hasiciold/view.php?cisloclanku=2006082801</a:t>
            </a:r>
          </a:p>
        </p:txBody>
      </p:sp>
    </p:spTree>
    <p:extLst>
      <p:ext uri="{BB962C8B-B14F-4D97-AF65-F5344CB8AC3E}">
        <p14:creationId xmlns:p14="http://schemas.microsoft.com/office/powerpoint/2010/main" val="6107249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Desetinná čísla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504056" y="4313893"/>
            <a:ext cx="6876256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6000" b="1" dirty="0" smtClean="0"/>
              <a:t>5 834 </a:t>
            </a:r>
            <a:r>
              <a:rPr lang="cs-CZ" sz="6000" b="1" dirty="0" smtClean="0"/>
              <a:t>614,53</a:t>
            </a:r>
            <a:endParaRPr lang="cs-CZ" sz="60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5521726" y="197994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miliony</a:t>
            </a:r>
            <a:endParaRPr lang="cs-CZ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5521726" y="233994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stotisíce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5521726" y="2699948"/>
            <a:ext cx="1642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desetitisíce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5521726" y="305994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tisíce</a:t>
            </a:r>
            <a:endParaRPr lang="cs-CZ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5521726" y="341994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stovky</a:t>
            </a:r>
            <a:endParaRPr lang="cs-CZ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5521726" y="377994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desítky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5521726" y="413994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jednotky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4081726" y="521994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desetiny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4081726" y="557994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setiny</a:t>
            </a:r>
            <a:endParaRPr lang="cs-CZ" b="1" dirty="0"/>
          </a:p>
        </p:txBody>
      </p:sp>
      <p:cxnSp>
        <p:nvCxnSpPr>
          <p:cNvPr id="9" name="Přímá spojnice se šipkou 8"/>
          <p:cNvCxnSpPr/>
          <p:nvPr/>
        </p:nvCxnSpPr>
        <p:spPr bwMode="auto">
          <a:xfrm>
            <a:off x="4081726" y="3599948"/>
            <a:ext cx="0" cy="900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Přímá spojnice se šipkou 53"/>
          <p:cNvCxnSpPr/>
          <p:nvPr/>
        </p:nvCxnSpPr>
        <p:spPr bwMode="auto">
          <a:xfrm>
            <a:off x="4549670" y="3959948"/>
            <a:ext cx="0" cy="540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Přímá spojnice se šipkou 55"/>
          <p:cNvCxnSpPr/>
          <p:nvPr/>
        </p:nvCxnSpPr>
        <p:spPr bwMode="auto">
          <a:xfrm>
            <a:off x="5053726" y="4319948"/>
            <a:ext cx="0" cy="180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Přímá spojnice 12"/>
          <p:cNvCxnSpPr>
            <a:endCxn id="3" idx="1"/>
          </p:cNvCxnSpPr>
          <p:nvPr/>
        </p:nvCxnSpPr>
        <p:spPr bwMode="auto">
          <a:xfrm>
            <a:off x="1741358" y="2164614"/>
            <a:ext cx="378036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5053726" y="4319948"/>
            <a:ext cx="43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>
            <a:off x="4549670" y="3959948"/>
            <a:ext cx="97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4081726" y="3599948"/>
            <a:ext cx="144016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3433726" y="3239948"/>
            <a:ext cx="20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se šipkou 64"/>
          <p:cNvCxnSpPr/>
          <p:nvPr/>
        </p:nvCxnSpPr>
        <p:spPr bwMode="auto">
          <a:xfrm>
            <a:off x="3453575" y="3244614"/>
            <a:ext cx="0" cy="1260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2893486" y="2879948"/>
            <a:ext cx="262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se šipkou 66"/>
          <p:cNvCxnSpPr/>
          <p:nvPr/>
        </p:nvCxnSpPr>
        <p:spPr bwMode="auto">
          <a:xfrm>
            <a:off x="2899781" y="2879948"/>
            <a:ext cx="0" cy="1620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>
            <a:off x="2353726" y="2519948"/>
            <a:ext cx="3171831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se šipkou 69"/>
          <p:cNvCxnSpPr/>
          <p:nvPr/>
        </p:nvCxnSpPr>
        <p:spPr bwMode="auto">
          <a:xfrm>
            <a:off x="2375853" y="2519948"/>
            <a:ext cx="0" cy="1980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3" name="Přímá spojnice se šipkou 72"/>
          <p:cNvCxnSpPr/>
          <p:nvPr/>
        </p:nvCxnSpPr>
        <p:spPr bwMode="auto">
          <a:xfrm>
            <a:off x="1741358" y="2149227"/>
            <a:ext cx="0" cy="2340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0" name="Přímá spojnice se šipkou 79"/>
          <p:cNvCxnSpPr/>
          <p:nvPr/>
        </p:nvCxnSpPr>
        <p:spPr bwMode="auto">
          <a:xfrm flipV="1">
            <a:off x="6205726" y="5219948"/>
            <a:ext cx="0" cy="576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>
            <a:off x="5665726" y="5795948"/>
            <a:ext cx="54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>
            <a:off x="5665726" y="5435948"/>
            <a:ext cx="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se šipkou 106"/>
          <p:cNvCxnSpPr/>
          <p:nvPr/>
        </p:nvCxnSpPr>
        <p:spPr bwMode="auto">
          <a:xfrm flipV="1">
            <a:off x="5809918" y="5219948"/>
            <a:ext cx="0" cy="216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579258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Čtení 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Přečti číslo: </a:t>
            </a:r>
            <a:br>
              <a:rPr lang="cs-CZ" sz="2800" b="1" dirty="0" smtClean="0"/>
            </a:br>
            <a:r>
              <a:rPr lang="cs-CZ" sz="2800" b="1" dirty="0" smtClean="0"/>
              <a:t>519,84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0" y="3060000"/>
            <a:ext cx="3786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Nejdříve přečteme přirozené číslo před desetinnou čárkou</a:t>
            </a:r>
            <a:endParaRPr lang="cs-CZ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5040000" y="3060000"/>
            <a:ext cx="41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p</a:t>
            </a:r>
            <a:r>
              <a:rPr lang="cs-CZ" sz="2400" b="1" dirty="0" smtClean="0"/>
              <a:t>ět set devatenáct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0" y="3600000"/>
            <a:ext cx="3654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Doplníme správný tvar slova celý (celá, celé, celých)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0" y="4140000"/>
            <a:ext cx="3654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Přečteme číslo za desetinnou čárkou</a:t>
            </a:r>
            <a:endParaRPr lang="cs-CZ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040000" y="4140000"/>
            <a:ext cx="41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osmdesát čtyři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0" y="4680000"/>
            <a:ext cx="3570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Určíme řád poslední číslice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5040000" y="4680000"/>
            <a:ext cx="41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setiny</a:t>
            </a:r>
            <a:endParaRPr lang="cs-CZ" sz="24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5040000" y="3600000"/>
            <a:ext cx="41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celých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720000" y="5580000"/>
            <a:ext cx="4427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Pět set devatenáct</a:t>
            </a:r>
            <a:endParaRPr lang="cs-CZ" sz="36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4860000" y="5580000"/>
            <a:ext cx="1820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celých</a:t>
            </a:r>
            <a:endParaRPr lang="cs-CZ" sz="36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720000" y="6120000"/>
            <a:ext cx="4283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osmdesát čtyři</a:t>
            </a:r>
            <a:endParaRPr lang="cs-CZ" sz="36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4068000" y="6120000"/>
            <a:ext cx="3168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setiny</a:t>
            </a:r>
            <a:endParaRPr lang="cs-CZ" sz="3600" b="1" dirty="0"/>
          </a:p>
        </p:txBody>
      </p:sp>
    </p:spTree>
    <p:extLst>
      <p:ext uri="{BB962C8B-B14F-4D97-AF65-F5344CB8AC3E}">
        <p14:creationId xmlns:p14="http://schemas.microsoft.com/office/powerpoint/2010/main" val="241567170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800"/>
                            </p:stCondLst>
                            <p:childTnLst>
                              <p:par>
                                <p:cTn id="100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400"/>
                            </p:stCondLst>
                            <p:childTnLst>
                              <p:par>
                                <p:cTn id="105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140"/>
                            </p:stCondLst>
                            <p:childTnLst>
                              <p:par>
                                <p:cTn id="110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4" grpId="0"/>
      <p:bldP spid="32" grpId="0"/>
      <p:bldP spid="34" grpId="0"/>
      <p:bldP spid="35" grpId="0"/>
      <p:bldP spid="36" grpId="0"/>
      <p:bldP spid="37" grpId="0"/>
      <p:bldP spid="41" grpId="0"/>
      <p:bldP spid="5" grpId="0"/>
      <p:bldP spid="5" grpId="1"/>
      <p:bldP spid="44" grpId="0"/>
      <p:bldP spid="44" grpId="1"/>
      <p:bldP spid="45" grpId="0"/>
      <p:bldP spid="45" grpId="1"/>
      <p:bldP spid="46" grpId="0"/>
      <p:bldP spid="4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Čtení </a:t>
            </a:r>
            <a:r>
              <a:rPr lang="cs-CZ" dirty="0"/>
              <a:t>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49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Přečti desetinná čísla: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0" y="3060000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a) dvacet osm celých sedm </a:t>
            </a:r>
            <a:br>
              <a:rPr lang="cs-CZ" sz="2000" b="1" dirty="0" smtClean="0"/>
            </a:br>
            <a:r>
              <a:rPr lang="cs-CZ" sz="2000" b="1" dirty="0" smtClean="0"/>
              <a:t>    desetin</a:t>
            </a:r>
            <a:endParaRPr lang="cs-CZ" sz="20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0" y="5220000"/>
            <a:ext cx="457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d) </a:t>
            </a:r>
            <a:r>
              <a:rPr lang="cs-CZ" sz="2000" b="1" dirty="0" smtClean="0"/>
              <a:t>dvě celé devět desetin</a:t>
            </a:r>
            <a:endParaRPr lang="cs-CZ" sz="20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0" y="5940000"/>
            <a:ext cx="5220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e) sedmdesát jedna tisíc osmdesát čtyři </a:t>
            </a:r>
            <a:br>
              <a:rPr lang="cs-CZ" sz="2000" b="1" dirty="0" smtClean="0"/>
            </a:br>
            <a:r>
              <a:rPr lang="cs-CZ" sz="2000" b="1" dirty="0" smtClean="0"/>
              <a:t>    celých pět </a:t>
            </a:r>
            <a:r>
              <a:rPr lang="cs-CZ" sz="2000" b="1" dirty="0" smtClean="0"/>
              <a:t>setin</a:t>
            </a:r>
            <a:endParaRPr lang="cs-CZ" sz="2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0" y="3780000"/>
            <a:ext cx="3995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b) sedmdesát jedna celých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padesát jedna setina</a:t>
            </a:r>
            <a:endParaRPr lang="cs-CZ" sz="20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0" y="4500000"/>
            <a:ext cx="4139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c) šest tisíc sedm celých </a:t>
            </a:r>
            <a:br>
              <a:rPr lang="cs-CZ" sz="2000" b="1" dirty="0" smtClean="0"/>
            </a:br>
            <a:r>
              <a:rPr lang="cs-CZ" sz="2000" b="1" dirty="0" smtClean="0"/>
              <a:t>    čtyřicet pět </a:t>
            </a:r>
            <a:r>
              <a:rPr lang="cs-CZ" sz="2000" b="1" dirty="0" smtClean="0"/>
              <a:t>setin</a:t>
            </a:r>
            <a:endParaRPr lang="cs-CZ" sz="2000" b="1" dirty="0"/>
          </a:p>
        </p:txBody>
      </p:sp>
      <p:sp>
        <p:nvSpPr>
          <p:cNvPr id="51" name="Obdélník 50"/>
          <p:cNvSpPr/>
          <p:nvPr/>
        </p:nvSpPr>
        <p:spPr bwMode="auto">
          <a:xfrm>
            <a:off x="5220472" y="5940000"/>
            <a:ext cx="36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bdélník 51"/>
          <p:cNvSpPr/>
          <p:nvPr/>
        </p:nvSpPr>
        <p:spPr bwMode="auto">
          <a:xfrm>
            <a:off x="5220472" y="3060000"/>
            <a:ext cx="36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bdélník 52"/>
          <p:cNvSpPr/>
          <p:nvPr/>
        </p:nvSpPr>
        <p:spPr bwMode="auto">
          <a:xfrm>
            <a:off x="5220472" y="3780000"/>
            <a:ext cx="36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Obdélník 53"/>
          <p:cNvSpPr/>
          <p:nvPr/>
        </p:nvSpPr>
        <p:spPr bwMode="auto">
          <a:xfrm>
            <a:off x="5220472" y="4500000"/>
            <a:ext cx="36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délník 54"/>
          <p:cNvSpPr/>
          <p:nvPr/>
        </p:nvSpPr>
        <p:spPr bwMode="auto">
          <a:xfrm>
            <a:off x="5220472" y="5220000"/>
            <a:ext cx="36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5220472" y="3060000"/>
            <a:ext cx="36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28,7</a:t>
            </a:r>
            <a:endParaRPr lang="cs-CZ" sz="4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5220472" y="3780000"/>
            <a:ext cx="36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71,51</a:t>
            </a:r>
            <a:endParaRPr lang="cs-CZ" sz="4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5220472" y="4500000"/>
            <a:ext cx="3600000" cy="7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smtClean="0"/>
              <a:t>6 </a:t>
            </a:r>
            <a:r>
              <a:rPr lang="cs-CZ" sz="4000" b="1" smtClean="0"/>
              <a:t>007,45</a:t>
            </a:r>
            <a:endParaRPr lang="cs-CZ" sz="4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5220472" y="5220000"/>
            <a:ext cx="36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2,9</a:t>
            </a:r>
            <a:endParaRPr lang="cs-CZ" sz="4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220472" y="5940000"/>
            <a:ext cx="36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71 </a:t>
            </a:r>
            <a:r>
              <a:rPr lang="cs-CZ" sz="4000" b="1" dirty="0" smtClean="0"/>
              <a:t>084,05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33474014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36" grpId="0"/>
      <p:bldP spid="38" grpId="0"/>
      <p:bldP spid="41" grpId="0"/>
      <p:bldP spid="42" grpId="0"/>
      <p:bldP spid="51" grpId="0" animBg="1"/>
      <p:bldP spid="52" grpId="0" animBg="1"/>
      <p:bldP spid="53" grpId="0" animBg="1"/>
      <p:bldP spid="54" grpId="0" animBg="1"/>
      <p:bldP spid="55" grpId="0" animBg="1"/>
      <p:bldP spid="2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Čtení </a:t>
            </a:r>
            <a:r>
              <a:rPr lang="cs-CZ" dirty="0"/>
              <a:t>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49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Přečti desetinná čísla: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0" y="3060000"/>
            <a:ext cx="4355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f) </a:t>
            </a:r>
            <a:r>
              <a:rPr lang="cs-CZ" sz="2000" b="1" dirty="0"/>
              <a:t>nula celá </a:t>
            </a:r>
            <a:r>
              <a:rPr lang="cs-CZ" sz="2000" b="1" dirty="0" smtClean="0"/>
              <a:t>padesát </a:t>
            </a:r>
            <a:r>
              <a:rPr lang="cs-CZ" sz="2000" b="1" dirty="0" smtClean="0"/>
              <a:t>dva </a:t>
            </a:r>
            <a:r>
              <a:rPr lang="cs-CZ" sz="2000" b="1" dirty="0" smtClean="0"/>
              <a:t>setin</a:t>
            </a:r>
            <a:endParaRPr lang="cs-CZ" sz="20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0" y="5220000"/>
            <a:ext cx="457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i) </a:t>
            </a:r>
            <a:r>
              <a:rPr lang="cs-CZ" sz="2000" b="1" dirty="0" smtClean="0"/>
              <a:t>tři celé </a:t>
            </a:r>
            <a:r>
              <a:rPr lang="cs-CZ" sz="2000" b="1" dirty="0" smtClean="0"/>
              <a:t>sedmdesát sedm setin</a:t>
            </a:r>
            <a:endParaRPr lang="cs-CZ" sz="20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0" y="5940000"/>
            <a:ext cx="5220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j) </a:t>
            </a:r>
            <a:r>
              <a:rPr lang="cs-CZ" sz="2000" b="1" dirty="0" smtClean="0"/>
              <a:t>třicet </a:t>
            </a:r>
            <a:r>
              <a:rPr lang="cs-CZ" sz="2000" b="1" dirty="0"/>
              <a:t>tisíc </a:t>
            </a:r>
            <a:r>
              <a:rPr lang="cs-CZ" sz="2000" b="1" dirty="0" smtClean="0"/>
              <a:t>devět </a:t>
            </a:r>
            <a:r>
              <a:rPr lang="cs-CZ" sz="2000" b="1" dirty="0"/>
              <a:t>celých </a:t>
            </a:r>
            <a:r>
              <a:rPr lang="cs-CZ" sz="2000" b="1" dirty="0" smtClean="0"/>
              <a:t>jedna setina</a:t>
            </a:r>
            <a:endParaRPr lang="cs-CZ" sz="2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0" y="3780000"/>
            <a:ext cx="4788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g </a:t>
            </a:r>
            <a:r>
              <a:rPr lang="cs-CZ" sz="2000" b="1" dirty="0"/>
              <a:t>) </a:t>
            </a:r>
            <a:r>
              <a:rPr lang="cs-CZ" sz="2000" b="1" dirty="0" smtClean="0"/>
              <a:t>šedesát osm celých tři </a:t>
            </a:r>
            <a:r>
              <a:rPr lang="cs-CZ" sz="2000" b="1" dirty="0" smtClean="0"/>
              <a:t>desetiny</a:t>
            </a:r>
            <a:endParaRPr lang="cs-CZ" sz="20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0" y="4500000"/>
            <a:ext cx="4139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h) </a:t>
            </a:r>
            <a:r>
              <a:rPr lang="cs-CZ" sz="2000" b="1" dirty="0" smtClean="0"/>
              <a:t>dva tisíce třicet šest celých </a:t>
            </a:r>
            <a:r>
              <a:rPr lang="cs-CZ" sz="2000" b="1" dirty="0"/>
              <a:t/>
            </a:r>
            <a:br>
              <a:rPr lang="cs-CZ" sz="2000" b="1" dirty="0"/>
            </a:br>
            <a:r>
              <a:rPr lang="cs-CZ" sz="2000" b="1" dirty="0"/>
              <a:t>     </a:t>
            </a:r>
            <a:r>
              <a:rPr lang="cs-CZ" sz="2000" b="1" dirty="0" smtClean="0"/>
              <a:t>dvě </a:t>
            </a:r>
            <a:r>
              <a:rPr lang="cs-CZ" sz="2000" b="1" dirty="0" smtClean="0"/>
              <a:t>setiny</a:t>
            </a:r>
            <a:endParaRPr lang="cs-CZ" sz="2000" b="1" dirty="0"/>
          </a:p>
        </p:txBody>
      </p:sp>
      <p:sp>
        <p:nvSpPr>
          <p:cNvPr id="51" name="Obdélník 50"/>
          <p:cNvSpPr/>
          <p:nvPr/>
        </p:nvSpPr>
        <p:spPr bwMode="auto">
          <a:xfrm>
            <a:off x="5220472" y="5940000"/>
            <a:ext cx="36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bdélník 51"/>
          <p:cNvSpPr/>
          <p:nvPr/>
        </p:nvSpPr>
        <p:spPr bwMode="auto">
          <a:xfrm>
            <a:off x="5220472" y="3060000"/>
            <a:ext cx="36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bdélník 52"/>
          <p:cNvSpPr/>
          <p:nvPr/>
        </p:nvSpPr>
        <p:spPr bwMode="auto">
          <a:xfrm>
            <a:off x="5220472" y="3780000"/>
            <a:ext cx="36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Obdélník 53"/>
          <p:cNvSpPr/>
          <p:nvPr/>
        </p:nvSpPr>
        <p:spPr bwMode="auto">
          <a:xfrm>
            <a:off x="5220472" y="4500000"/>
            <a:ext cx="36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délník 54"/>
          <p:cNvSpPr/>
          <p:nvPr/>
        </p:nvSpPr>
        <p:spPr bwMode="auto">
          <a:xfrm>
            <a:off x="5220472" y="5220000"/>
            <a:ext cx="36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5220472" y="3060000"/>
            <a:ext cx="36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0,52</a:t>
            </a:r>
            <a:endParaRPr lang="cs-CZ" sz="4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5220472" y="3780000"/>
            <a:ext cx="36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68,3</a:t>
            </a:r>
            <a:endParaRPr lang="cs-CZ" sz="4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5220472" y="4500000"/>
            <a:ext cx="3600000" cy="7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2 </a:t>
            </a:r>
            <a:r>
              <a:rPr lang="cs-CZ" sz="4000" b="1" dirty="0" smtClean="0"/>
              <a:t>036,02</a:t>
            </a:r>
            <a:endParaRPr lang="cs-CZ" sz="4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5220472" y="5220000"/>
            <a:ext cx="36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3,77</a:t>
            </a:r>
            <a:endParaRPr lang="cs-CZ" sz="4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220472" y="5940000"/>
            <a:ext cx="36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30 009,01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326684811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36" grpId="0"/>
      <p:bldP spid="38" grpId="0"/>
      <p:bldP spid="41" grpId="0"/>
      <p:bldP spid="42" grpId="0"/>
      <p:bldP spid="51" grpId="0" animBg="1"/>
      <p:bldP spid="52" grpId="0" animBg="1"/>
      <p:bldP spid="53" grpId="0" animBg="1"/>
      <p:bldP spid="54" grpId="0" animBg="1"/>
      <p:bldP spid="55" grpId="0" animBg="1"/>
      <p:bldP spid="2" grpId="0"/>
      <p:bldP spid="21" grpId="0"/>
      <p:bldP spid="22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Zápis 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Zapiš číslo: </a:t>
            </a:r>
            <a:br>
              <a:rPr lang="cs-CZ" sz="2800" b="1" dirty="0" smtClean="0"/>
            </a:br>
            <a:r>
              <a:rPr lang="cs-CZ" sz="2800" b="1" dirty="0" smtClean="0"/>
              <a:t>tři celé </a:t>
            </a:r>
            <a:r>
              <a:rPr lang="cs-CZ" sz="2800" b="1" dirty="0" smtClean="0"/>
              <a:t>čtyři setiny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0" y="3060000"/>
            <a:ext cx="6876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Nejdříve zapíšeme přirozené číslo před slovem celé (celých)</a:t>
            </a:r>
            <a:endParaRPr lang="cs-CZ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7560000" y="3060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0" y="3600000"/>
            <a:ext cx="6876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Doplníme desetinnou čárku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3570373" y="5605576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,</a:t>
            </a:r>
            <a:endParaRPr lang="cs-CZ" sz="40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0" y="4140000"/>
            <a:ext cx="6876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Určíme počet číslic v čísle </a:t>
            </a:r>
            <a:r>
              <a:rPr lang="cs-CZ" b="1" dirty="0" smtClean="0"/>
              <a:t>čtyři </a:t>
            </a:r>
            <a:r>
              <a:rPr lang="cs-CZ" b="1" dirty="0" smtClean="0"/>
              <a:t>– </a:t>
            </a:r>
            <a:r>
              <a:rPr lang="cs-CZ" b="1" dirty="0" smtClean="0"/>
              <a:t>jedna </a:t>
            </a:r>
            <a:r>
              <a:rPr lang="cs-CZ" b="1" dirty="0" smtClean="0"/>
              <a:t>číslice</a:t>
            </a:r>
            <a:endParaRPr lang="cs-CZ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7560000" y="4140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0" y="4680000"/>
            <a:ext cx="6876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Řád </a:t>
            </a:r>
            <a:r>
              <a:rPr lang="cs-CZ" b="1" dirty="0" smtClean="0"/>
              <a:t>setin </a:t>
            </a:r>
            <a:r>
              <a:rPr lang="cs-CZ" b="1" dirty="0" smtClean="0"/>
              <a:t>je na </a:t>
            </a:r>
            <a:r>
              <a:rPr lang="cs-CZ" b="1" dirty="0" smtClean="0"/>
              <a:t>druhém </a:t>
            </a:r>
            <a:r>
              <a:rPr lang="cs-CZ" b="1" dirty="0" smtClean="0"/>
              <a:t>místě, tj. chybí jedno místo a na to doplníme nulu za desetinnou čárku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7560000" y="4860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04</a:t>
            </a:r>
            <a:endParaRPr lang="cs-CZ" sz="2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3786397" y="5617728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04</a:t>
            </a:r>
            <a:endParaRPr lang="cs-CZ" sz="40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3222104" y="5605576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3</a:t>
            </a:r>
            <a:endParaRPr lang="cs-CZ" sz="4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7560000" y="360000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4067944" y="5629812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/>
              <a:t>4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41418228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4" grpId="0"/>
      <p:bldP spid="32" grpId="0"/>
      <p:bldP spid="33" grpId="0"/>
      <p:bldP spid="33" grpId="1"/>
      <p:bldP spid="34" grpId="0"/>
      <p:bldP spid="35" grpId="0"/>
      <p:bldP spid="36" grpId="0"/>
      <p:bldP spid="37" grpId="0"/>
      <p:bldP spid="38" grpId="0"/>
      <p:bldP spid="38" grpId="1"/>
      <p:bldP spid="39" grpId="0"/>
      <p:bldP spid="39" grpId="1"/>
      <p:bldP spid="41" grpId="0"/>
      <p:bldP spid="42" grpId="0"/>
      <p:bldP spid="4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Zápis 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49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Zapiš desetinná čísla: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0" y="3060000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a) čtrnáct celých čtyři </a:t>
            </a:r>
            <a:br>
              <a:rPr lang="cs-CZ" sz="2000" b="1" dirty="0" smtClean="0"/>
            </a:br>
            <a:r>
              <a:rPr lang="cs-CZ" sz="2000" b="1" dirty="0" smtClean="0"/>
              <a:t>     desetiny</a:t>
            </a:r>
            <a:endParaRPr lang="cs-CZ" sz="20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0" y="5220000"/>
            <a:ext cx="457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d) </a:t>
            </a:r>
            <a:r>
              <a:rPr lang="cs-CZ" sz="2000" b="1" dirty="0"/>
              <a:t>o</a:t>
            </a:r>
            <a:r>
              <a:rPr lang="cs-CZ" sz="2000" b="1" dirty="0" smtClean="0"/>
              <a:t>smnáct celých </a:t>
            </a:r>
            <a:r>
              <a:rPr lang="cs-CZ" sz="2000" b="1" dirty="0" smtClean="0"/>
              <a:t>pět setin</a:t>
            </a:r>
            <a:endParaRPr lang="cs-CZ" sz="20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0" y="5940000"/>
            <a:ext cx="4932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e) patnáct tisíc sedmdesát šest celých </a:t>
            </a:r>
            <a:br>
              <a:rPr lang="cs-CZ" sz="2000" b="1" dirty="0" smtClean="0"/>
            </a:br>
            <a:r>
              <a:rPr lang="cs-CZ" sz="2000" b="1" dirty="0" smtClean="0"/>
              <a:t>     </a:t>
            </a:r>
            <a:r>
              <a:rPr lang="cs-CZ" sz="2000" b="1" dirty="0" smtClean="0"/>
              <a:t>třicet </a:t>
            </a:r>
            <a:r>
              <a:rPr lang="cs-CZ" sz="2000" b="1" dirty="0" smtClean="0"/>
              <a:t>sedm </a:t>
            </a:r>
            <a:r>
              <a:rPr lang="cs-CZ" sz="2000" b="1" dirty="0" smtClean="0"/>
              <a:t>setin</a:t>
            </a:r>
            <a:endParaRPr lang="cs-CZ" sz="2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0" y="3780000"/>
            <a:ext cx="3995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b) šedesát pět celých </a:t>
            </a:r>
            <a:br>
              <a:rPr lang="cs-CZ" sz="2000" b="1" dirty="0" smtClean="0"/>
            </a:br>
            <a:r>
              <a:rPr lang="cs-CZ" sz="2000" b="1" dirty="0" smtClean="0"/>
              <a:t>     dvanáct </a:t>
            </a:r>
            <a:r>
              <a:rPr lang="cs-CZ" sz="2000" b="1" dirty="0" smtClean="0"/>
              <a:t>setin</a:t>
            </a:r>
            <a:endParaRPr lang="cs-CZ" sz="20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0" y="4500000"/>
            <a:ext cx="4139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c) tři tisíce pět celých </a:t>
            </a:r>
            <a:br>
              <a:rPr lang="cs-CZ" sz="2000" b="1" dirty="0" smtClean="0"/>
            </a:br>
            <a:r>
              <a:rPr lang="cs-CZ" sz="2000" b="1" dirty="0" smtClean="0"/>
              <a:t>     sedmdesát dva </a:t>
            </a:r>
            <a:r>
              <a:rPr lang="cs-CZ" sz="2000" b="1" dirty="0" smtClean="0"/>
              <a:t>setin</a:t>
            </a:r>
            <a:endParaRPr lang="cs-CZ" sz="2000" b="1" dirty="0"/>
          </a:p>
        </p:txBody>
      </p:sp>
      <p:sp>
        <p:nvSpPr>
          <p:cNvPr id="51" name="Obdélník 50"/>
          <p:cNvSpPr/>
          <p:nvPr/>
        </p:nvSpPr>
        <p:spPr bwMode="auto">
          <a:xfrm>
            <a:off x="4860000" y="5940000"/>
            <a:ext cx="27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bdélník 51"/>
          <p:cNvSpPr/>
          <p:nvPr/>
        </p:nvSpPr>
        <p:spPr bwMode="auto">
          <a:xfrm>
            <a:off x="4860000" y="3060000"/>
            <a:ext cx="27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bdélník 52"/>
          <p:cNvSpPr/>
          <p:nvPr/>
        </p:nvSpPr>
        <p:spPr bwMode="auto">
          <a:xfrm>
            <a:off x="4860000" y="3780000"/>
            <a:ext cx="27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Obdélník 53"/>
          <p:cNvSpPr/>
          <p:nvPr/>
        </p:nvSpPr>
        <p:spPr bwMode="auto">
          <a:xfrm>
            <a:off x="4860000" y="4500000"/>
            <a:ext cx="27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délník 54"/>
          <p:cNvSpPr/>
          <p:nvPr/>
        </p:nvSpPr>
        <p:spPr bwMode="auto">
          <a:xfrm>
            <a:off x="4860000" y="5220000"/>
            <a:ext cx="2700000" cy="72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560000" y="3229277"/>
            <a:ext cx="1583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FF0000"/>
                </a:solidFill>
              </a:rPr>
              <a:t>14,4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7560384" y="6124666"/>
            <a:ext cx="1583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FF0000"/>
                </a:solidFill>
              </a:rPr>
              <a:t>15 </a:t>
            </a:r>
            <a:r>
              <a:rPr lang="cs-CZ" sz="1600" b="1" dirty="0" smtClean="0">
                <a:solidFill>
                  <a:srgbClr val="FF0000"/>
                </a:solidFill>
              </a:rPr>
              <a:t>076,37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7560000" y="3964666"/>
            <a:ext cx="1583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FF0000"/>
                </a:solidFill>
              </a:rPr>
              <a:t>65,12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7560000" y="4690723"/>
            <a:ext cx="1583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FF0000"/>
                </a:solidFill>
              </a:rPr>
              <a:t>3 </a:t>
            </a:r>
            <a:r>
              <a:rPr lang="cs-CZ" sz="1600" b="1" dirty="0" smtClean="0">
                <a:solidFill>
                  <a:srgbClr val="FF0000"/>
                </a:solidFill>
              </a:rPr>
              <a:t>005,72</a:t>
            </a:r>
            <a:endParaRPr lang="cs-CZ" sz="1600" b="1" dirty="0">
              <a:solidFill>
                <a:srgbClr val="FF0000"/>
              </a:solidFill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7560000" y="5404666"/>
            <a:ext cx="1583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FF0000"/>
                </a:solidFill>
              </a:rPr>
              <a:t>18,05</a:t>
            </a:r>
            <a:endParaRPr lang="cs-CZ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936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36" grpId="0"/>
      <p:bldP spid="38" grpId="0"/>
      <p:bldP spid="41" grpId="0"/>
      <p:bldP spid="42" grpId="0"/>
      <p:bldP spid="51" grpId="0" animBg="1"/>
      <p:bldP spid="52" grpId="0" animBg="1"/>
      <p:bldP spid="53" grpId="0" animBg="1"/>
      <p:bldP spid="54" grpId="0" animBg="1"/>
      <p:bldP spid="55" grpId="0" animBg="1"/>
      <p:bldP spid="5" grpId="0"/>
      <p:bldP spid="57" grpId="0"/>
      <p:bldP spid="58" grpId="0"/>
      <p:bldP spid="59" grpId="0"/>
      <p:bldP spid="60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2052</TotalTime>
  <Words>597</Words>
  <Application>Microsoft Office PowerPoint</Application>
  <PresentationFormat>Předvádění na obrazovce (4:3)</PresentationFormat>
  <Paragraphs>135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Prezentace školení zaměstnanců</vt:lpstr>
      <vt:lpstr>Desetinná čísla</vt:lpstr>
      <vt:lpstr>Desetiny, setiny …</vt:lpstr>
      <vt:lpstr>Zprávy z tisku:</vt:lpstr>
      <vt:lpstr>Desetinná čísla</vt:lpstr>
      <vt:lpstr>Čtení desetinných čísel</vt:lpstr>
      <vt:lpstr>Čtení desetinných čísel</vt:lpstr>
      <vt:lpstr>Čtení desetinných čísel</vt:lpstr>
      <vt:lpstr>Zápis desetinných čísel</vt:lpstr>
      <vt:lpstr>Zápis desetinných čísel</vt:lpstr>
      <vt:lpstr>Zápis desetinných čísel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319</cp:revision>
  <dcterms:created xsi:type="dcterms:W3CDTF">2012-01-02T08:14:14Z</dcterms:created>
  <dcterms:modified xsi:type="dcterms:W3CDTF">2020-03-15T17:10:04Z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